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3" r:id="rId1"/>
  </p:sldMasterIdLst>
  <p:notesMasterIdLst>
    <p:notesMasterId r:id="rId20"/>
  </p:notesMasterIdLst>
  <p:sldIdLst>
    <p:sldId id="257" r:id="rId2"/>
    <p:sldId id="259" r:id="rId3"/>
    <p:sldId id="270" r:id="rId4"/>
    <p:sldId id="260" r:id="rId5"/>
    <p:sldId id="269" r:id="rId6"/>
    <p:sldId id="262" r:id="rId7"/>
    <p:sldId id="263" r:id="rId8"/>
    <p:sldId id="3910" r:id="rId9"/>
    <p:sldId id="3909" r:id="rId10"/>
    <p:sldId id="3911" r:id="rId11"/>
    <p:sldId id="3912" r:id="rId12"/>
    <p:sldId id="3913" r:id="rId13"/>
    <p:sldId id="264" r:id="rId14"/>
    <p:sldId id="266" r:id="rId15"/>
    <p:sldId id="267" r:id="rId16"/>
    <p:sldId id="268" r:id="rId17"/>
    <p:sldId id="258" r:id="rId18"/>
    <p:sldId id="391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CBEF"/>
    <a:srgbClr val="005B8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2F0321B-BDBD-4785-ABBF-007EAE51DCF0}" v="1" dt="2025-09-14T02:51:48.0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6" d="100"/>
          <a:sy n="66" d="100"/>
        </p:scale>
        <p:origin x="876" y="54"/>
      </p:cViewPr>
      <p:guideLst/>
    </p:cSldViewPr>
  </p:slideViewPr>
  <p:notesTextViewPr>
    <p:cViewPr>
      <p:scale>
        <a:sx n="1" d="1"/>
        <a:sy n="1" d="1"/>
      </p:scale>
      <p:origin x="0" y="0"/>
    </p:cViewPr>
  </p:notesTextViewPr>
  <p:sorterViewPr>
    <p:cViewPr>
      <p:scale>
        <a:sx n="100" d="100"/>
        <a:sy n="100" d="100"/>
      </p:scale>
      <p:origin x="0" y="-258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kamuyu" userId="063d73b1-9b4a-4ac6-a79c-8ff66d24d632" providerId="ADAL" clId="{18A33CF7-A122-4155-90C0-A5B54CABB837}"/>
    <pc:docChg chg="modSld">
      <pc:chgData name="ann.kamuyu" userId="063d73b1-9b4a-4ac6-a79c-8ff66d24d632" providerId="ADAL" clId="{18A33CF7-A122-4155-90C0-A5B54CABB837}" dt="2025-09-14T02:52:49.290" v="7" actId="20577"/>
      <pc:docMkLst>
        <pc:docMk/>
      </pc:docMkLst>
      <pc:sldChg chg="modSp mod">
        <pc:chgData name="ann.kamuyu" userId="063d73b1-9b4a-4ac6-a79c-8ff66d24d632" providerId="ADAL" clId="{18A33CF7-A122-4155-90C0-A5B54CABB837}" dt="2025-09-14T02:51:59.906" v="2" actId="1076"/>
        <pc:sldMkLst>
          <pc:docMk/>
          <pc:sldMk cId="989528442" sldId="257"/>
        </pc:sldMkLst>
        <pc:spChg chg="mod">
          <ac:chgData name="ann.kamuyu" userId="063d73b1-9b4a-4ac6-a79c-8ff66d24d632" providerId="ADAL" clId="{18A33CF7-A122-4155-90C0-A5B54CABB837}" dt="2025-09-14T02:51:59.906" v="2" actId="1076"/>
          <ac:spMkLst>
            <pc:docMk/>
            <pc:sldMk cId="989528442" sldId="257"/>
            <ac:spMk id="2" creationId="{B002A01C-5037-4788-21F4-2AE17BD135C6}"/>
          </ac:spMkLst>
        </pc:spChg>
      </pc:sldChg>
      <pc:sldChg chg="modSp mod">
        <pc:chgData name="ann.kamuyu" userId="063d73b1-9b4a-4ac6-a79c-8ff66d24d632" providerId="ADAL" clId="{18A33CF7-A122-4155-90C0-A5B54CABB837}" dt="2025-09-14T02:52:49.290" v="7" actId="20577"/>
        <pc:sldMkLst>
          <pc:docMk/>
          <pc:sldMk cId="1358723371" sldId="263"/>
        </pc:sldMkLst>
        <pc:spChg chg="mod">
          <ac:chgData name="ann.kamuyu" userId="063d73b1-9b4a-4ac6-a79c-8ff66d24d632" providerId="ADAL" clId="{18A33CF7-A122-4155-90C0-A5B54CABB837}" dt="2025-09-14T02:52:49.290" v="7" actId="20577"/>
          <ac:spMkLst>
            <pc:docMk/>
            <pc:sldMk cId="1358723371" sldId="263"/>
            <ac:spMk id="2" creationId="{AA382F0A-FA75-A381-40C8-2BB489F4FCB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ID4096"/>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658DFE-2E42-43CF-9853-647A6C90BBE5}" type="datetimeFigureOut">
              <a:rPr lang="LID4096" smtClean="0"/>
              <a:t>09/14/2025</a:t>
            </a:fld>
            <a:endParaRPr lang="LID4096"/>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ID4096"/>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ID4096"/>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B2A182-1905-4E68-9834-91F7DAD6A9DE}" type="slidenum">
              <a:rPr lang="LID4096" smtClean="0"/>
              <a:t>‹#›</a:t>
            </a:fld>
            <a:endParaRPr lang="LID4096"/>
          </a:p>
        </p:txBody>
      </p:sp>
    </p:spTree>
    <p:extLst>
      <p:ext uri="{BB962C8B-B14F-4D97-AF65-F5344CB8AC3E}">
        <p14:creationId xmlns:p14="http://schemas.microsoft.com/office/powerpoint/2010/main" val="17655289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biggest challenge in monitoring IPC indicators is creating a clear system to measure and use them for improvement. Building such a system with variance reporting requires significant effort and teamwork.</a:t>
            </a:r>
          </a:p>
        </p:txBody>
      </p:sp>
      <p:sp>
        <p:nvSpPr>
          <p:cNvPr id="4" name="Slide Number Placeholder 3"/>
          <p:cNvSpPr>
            <a:spLocks noGrp="1"/>
          </p:cNvSpPr>
          <p:nvPr>
            <p:ph type="sldNum" sz="quarter" idx="5"/>
          </p:nvPr>
        </p:nvSpPr>
        <p:spPr/>
        <p:txBody>
          <a:bodyPr/>
          <a:lstStyle/>
          <a:p>
            <a:fld id="{F1B2A182-1905-4E68-9834-91F7DAD6A9DE}" type="slidenum">
              <a:rPr lang="LID4096" smtClean="0"/>
              <a:t>2</a:t>
            </a:fld>
            <a:endParaRPr lang="LID4096"/>
          </a:p>
        </p:txBody>
      </p:sp>
    </p:spTree>
    <p:extLst>
      <p:ext uri="{BB962C8B-B14F-4D97-AF65-F5344CB8AC3E}">
        <p14:creationId xmlns:p14="http://schemas.microsoft.com/office/powerpoint/2010/main" val="24276558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Stakeholder involvement, innovation vs implementation, data quality challenges,</a:t>
            </a:r>
          </a:p>
        </p:txBody>
      </p:sp>
      <p:sp>
        <p:nvSpPr>
          <p:cNvPr id="4" name="Slide Number Placeholder 3"/>
          <p:cNvSpPr>
            <a:spLocks noGrp="1"/>
          </p:cNvSpPr>
          <p:nvPr>
            <p:ph type="sldNum" sz="quarter" idx="5"/>
          </p:nvPr>
        </p:nvSpPr>
        <p:spPr/>
        <p:txBody>
          <a:bodyPr/>
          <a:lstStyle/>
          <a:p>
            <a:fld id="{F1B2A182-1905-4E68-9834-91F7DAD6A9DE}" type="slidenum">
              <a:rPr lang="LID4096" smtClean="0"/>
              <a:t>4</a:t>
            </a:fld>
            <a:endParaRPr lang="LID4096"/>
          </a:p>
        </p:txBody>
      </p:sp>
    </p:spTree>
    <p:extLst>
      <p:ext uri="{BB962C8B-B14F-4D97-AF65-F5344CB8AC3E}">
        <p14:creationId xmlns:p14="http://schemas.microsoft.com/office/powerpoint/2010/main" val="27793638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To improve monitoring and evaluation of infection control indicators using linked spreadsheets</a:t>
            </a:r>
            <a:endParaRPr lang="en-US" dirty="0"/>
          </a:p>
        </p:txBody>
      </p:sp>
      <p:sp>
        <p:nvSpPr>
          <p:cNvPr id="4" name="Slide Number Placeholder 3"/>
          <p:cNvSpPr>
            <a:spLocks noGrp="1"/>
          </p:cNvSpPr>
          <p:nvPr>
            <p:ph type="sldNum" sz="quarter" idx="5"/>
          </p:nvPr>
        </p:nvSpPr>
        <p:spPr/>
        <p:txBody>
          <a:bodyPr/>
          <a:lstStyle/>
          <a:p>
            <a:fld id="{F1B2A182-1905-4E68-9834-91F7DAD6A9DE}" type="slidenum">
              <a:rPr lang="LID4096" smtClean="0"/>
              <a:t>6</a:t>
            </a:fld>
            <a:endParaRPr lang="LID4096"/>
          </a:p>
        </p:txBody>
      </p:sp>
    </p:spTree>
    <p:extLst>
      <p:ext uri="{BB962C8B-B14F-4D97-AF65-F5344CB8AC3E}">
        <p14:creationId xmlns:p14="http://schemas.microsoft.com/office/powerpoint/2010/main" val="322323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1B2A182-1905-4E68-9834-91F7DAD6A9DE}" type="slidenum">
              <a:rPr lang="LID4096" smtClean="0"/>
              <a:t>13</a:t>
            </a:fld>
            <a:endParaRPr lang="LID4096"/>
          </a:p>
        </p:txBody>
      </p:sp>
    </p:spTree>
    <p:extLst>
      <p:ext uri="{BB962C8B-B14F-4D97-AF65-F5344CB8AC3E}">
        <p14:creationId xmlns:p14="http://schemas.microsoft.com/office/powerpoint/2010/main" val="2911541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1D8AB70-D3ED-4281-B6A9-15666115E052}" type="datetime1">
              <a:rPr lang="LID4096" smtClean="0"/>
              <a:t>09/14/2025</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2398193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1AD1EE-ADBF-4689-B862-4B60D3FEEBBC}" type="datetime1">
              <a:rPr lang="LID4096" smtClean="0"/>
              <a:t>09/14/2025</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308129624"/>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1AD1EE-ADBF-4689-B862-4B60D3FEEBBC}" type="datetime1">
              <a:rPr lang="LID4096" smtClean="0"/>
              <a:t>09/14/2025</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E0D0C9AF-4D20-49D8-81AA-701CE21054A6}" type="slidenum">
              <a:rPr lang="LID4096" smtClean="0"/>
              <a:t>‹#›</a:t>
            </a:fld>
            <a:endParaRPr lang="LID4096"/>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46190915"/>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1AD1EE-ADBF-4689-B862-4B60D3FEEBBC}" type="datetime1">
              <a:rPr lang="LID4096" smtClean="0"/>
              <a:t>09/14/2025</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3070908077"/>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1AD1EE-ADBF-4689-B862-4B60D3FEEBBC}" type="datetime1">
              <a:rPr lang="LID4096" smtClean="0"/>
              <a:t>09/14/2025</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E0D0C9AF-4D20-49D8-81AA-701CE21054A6}" type="slidenum">
              <a:rPr lang="LID4096" smtClean="0"/>
              <a:t>‹#›</a:t>
            </a:fld>
            <a:endParaRPr lang="LID4096"/>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02894890"/>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1AD1EE-ADBF-4689-B862-4B60D3FEEBBC}" type="datetime1">
              <a:rPr lang="LID4096" smtClean="0"/>
              <a:t>09/14/2025</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1863281423"/>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56CE63-2925-47E9-8148-ED56DB7B752E}" type="datetime1">
              <a:rPr lang="LID4096" smtClean="0"/>
              <a:t>09/14/2025</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25938893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E6ED08-5519-4064-861B-63648B036C6D}" type="datetime1">
              <a:rPr lang="LID4096" smtClean="0"/>
              <a:t>09/14/2025</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477511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0295EE-8216-4953-A17A-4F5DA22E5560}" type="datetime1">
              <a:rPr lang="LID4096" smtClean="0"/>
              <a:t>09/14/2025</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3095676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E5CBA7-2AB1-41A0-8A95-EF474F0F156C}" type="datetime1">
              <a:rPr lang="LID4096" smtClean="0"/>
              <a:t>09/14/2025</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251563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4EB4315-B90D-4CA6-9127-F79739044021}" type="datetime1">
              <a:rPr lang="LID4096" smtClean="0"/>
              <a:t>09/14/2025</a:t>
            </a:fld>
            <a:endParaRPr lang="LID4096"/>
          </a:p>
        </p:txBody>
      </p:sp>
      <p:sp>
        <p:nvSpPr>
          <p:cNvPr id="6" name="Footer Placeholder 5"/>
          <p:cNvSpPr>
            <a:spLocks noGrp="1"/>
          </p:cNvSpPr>
          <p:nvPr>
            <p:ph type="ftr" sz="quarter" idx="11"/>
          </p:nvPr>
        </p:nvSpPr>
        <p:spPr/>
        <p:txBody>
          <a:bodyPr/>
          <a:lstStyle/>
          <a:p>
            <a:endParaRPr lang="LID4096"/>
          </a:p>
        </p:txBody>
      </p:sp>
      <p:sp>
        <p:nvSpPr>
          <p:cNvPr id="7" name="Slide Number Placeholder 6"/>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1523795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DB44950-9D66-4094-83AD-543D00588B8F}" type="datetime1">
              <a:rPr lang="LID4096" smtClean="0"/>
              <a:t>09/14/2025</a:t>
            </a:fld>
            <a:endParaRPr lang="LID4096"/>
          </a:p>
        </p:txBody>
      </p:sp>
      <p:sp>
        <p:nvSpPr>
          <p:cNvPr id="8" name="Footer Placeholder 7"/>
          <p:cNvSpPr>
            <a:spLocks noGrp="1"/>
          </p:cNvSpPr>
          <p:nvPr>
            <p:ph type="ftr" sz="quarter" idx="11"/>
          </p:nvPr>
        </p:nvSpPr>
        <p:spPr/>
        <p:txBody>
          <a:bodyPr/>
          <a:lstStyle/>
          <a:p>
            <a:endParaRPr lang="LID4096"/>
          </a:p>
        </p:txBody>
      </p:sp>
      <p:sp>
        <p:nvSpPr>
          <p:cNvPr id="9" name="Slide Number Placeholder 8"/>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4211403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1E3C6EE6-00BC-4182-89CF-0FE8B18094D8}" type="datetime1">
              <a:rPr lang="LID4096" smtClean="0"/>
              <a:t>09/14/2025</a:t>
            </a:fld>
            <a:endParaRPr lang="LID4096"/>
          </a:p>
        </p:txBody>
      </p:sp>
      <p:sp>
        <p:nvSpPr>
          <p:cNvPr id="4" name="Footer Placeholder 3"/>
          <p:cNvSpPr>
            <a:spLocks noGrp="1"/>
          </p:cNvSpPr>
          <p:nvPr>
            <p:ph type="ftr" sz="quarter" idx="11"/>
          </p:nvPr>
        </p:nvSpPr>
        <p:spPr/>
        <p:txBody>
          <a:bodyPr/>
          <a:lstStyle/>
          <a:p>
            <a:endParaRPr lang="LID4096"/>
          </a:p>
        </p:txBody>
      </p:sp>
      <p:sp>
        <p:nvSpPr>
          <p:cNvPr id="5" name="Slide Number Placeholder 4"/>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2231905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94BD05-B17B-4094-87CC-7F8425C00083}" type="datetime1">
              <a:rPr lang="LID4096" smtClean="0"/>
              <a:t>09/14/2025</a:t>
            </a:fld>
            <a:endParaRPr lang="LID4096"/>
          </a:p>
        </p:txBody>
      </p:sp>
      <p:sp>
        <p:nvSpPr>
          <p:cNvPr id="3" name="Footer Placeholder 2"/>
          <p:cNvSpPr>
            <a:spLocks noGrp="1"/>
          </p:cNvSpPr>
          <p:nvPr>
            <p:ph type="ftr" sz="quarter" idx="11"/>
          </p:nvPr>
        </p:nvSpPr>
        <p:spPr/>
        <p:txBody>
          <a:bodyPr/>
          <a:lstStyle/>
          <a:p>
            <a:endParaRPr lang="LID4096"/>
          </a:p>
        </p:txBody>
      </p:sp>
      <p:sp>
        <p:nvSpPr>
          <p:cNvPr id="4" name="Slide Number Placeholder 3"/>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2212371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A73DC37-B767-4BE5-B161-18DD5F0A442D}" type="datetime1">
              <a:rPr lang="LID4096" smtClean="0"/>
              <a:t>09/14/2025</a:t>
            </a:fld>
            <a:endParaRPr lang="LID4096"/>
          </a:p>
        </p:txBody>
      </p:sp>
      <p:sp>
        <p:nvSpPr>
          <p:cNvPr id="6" name="Footer Placeholder 5"/>
          <p:cNvSpPr>
            <a:spLocks noGrp="1"/>
          </p:cNvSpPr>
          <p:nvPr>
            <p:ph type="ftr" sz="quarter" idx="11"/>
          </p:nvPr>
        </p:nvSpPr>
        <p:spPr/>
        <p:txBody>
          <a:bodyPr/>
          <a:lstStyle/>
          <a:p>
            <a:endParaRPr lang="LID4096"/>
          </a:p>
        </p:txBody>
      </p:sp>
      <p:sp>
        <p:nvSpPr>
          <p:cNvPr id="7" name="Slide Number Placeholder 6"/>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1815792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LID4096"/>
          </a:p>
        </p:txBody>
      </p:sp>
      <p:sp>
        <p:nvSpPr>
          <p:cNvPr id="7" name="Slide Number Placeholder 6"/>
          <p:cNvSpPr>
            <a:spLocks noGrp="1"/>
          </p:cNvSpPr>
          <p:nvPr>
            <p:ph type="sldNum" sz="quarter" idx="12"/>
          </p:nvPr>
        </p:nvSpPr>
        <p:spPr/>
        <p:txBody>
          <a:bodyPr/>
          <a:lstStyle/>
          <a:p>
            <a:fld id="{E0D0C9AF-4D20-49D8-81AA-701CE21054A6}" type="slidenum">
              <a:rPr lang="LID4096" smtClean="0"/>
              <a:t>‹#›</a:t>
            </a:fld>
            <a:endParaRPr lang="LID4096"/>
          </a:p>
        </p:txBody>
      </p:sp>
      <p:sp>
        <p:nvSpPr>
          <p:cNvPr id="5" name="Date Placeholder 4"/>
          <p:cNvSpPr>
            <a:spLocks noGrp="1"/>
          </p:cNvSpPr>
          <p:nvPr>
            <p:ph type="dt" sz="half" idx="10"/>
          </p:nvPr>
        </p:nvSpPr>
        <p:spPr/>
        <p:txBody>
          <a:bodyPr/>
          <a:lstStyle/>
          <a:p>
            <a:fld id="{60F0B680-CD22-438A-813E-90B26DBD96CF}" type="datetime1">
              <a:rPr lang="LID4096" smtClean="0"/>
              <a:t>09/14/2025</a:t>
            </a:fld>
            <a:endParaRPr lang="LID4096"/>
          </a:p>
        </p:txBody>
      </p:sp>
    </p:spTree>
    <p:extLst>
      <p:ext uri="{BB962C8B-B14F-4D97-AF65-F5344CB8AC3E}">
        <p14:creationId xmlns:p14="http://schemas.microsoft.com/office/powerpoint/2010/main" val="1763934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51AD1EE-ADBF-4689-B862-4B60D3FEEBBC}" type="datetime1">
              <a:rPr lang="LID4096" smtClean="0"/>
              <a:t>09/14/2025</a:t>
            </a:fld>
            <a:endParaRPr lang="LID4096"/>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LID4096"/>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0D0C9AF-4D20-49D8-81AA-701CE21054A6}" type="slidenum">
              <a:rPr lang="LID4096" smtClean="0"/>
              <a:t>‹#›</a:t>
            </a:fld>
            <a:endParaRPr lang="LID4096"/>
          </a:p>
        </p:txBody>
      </p:sp>
    </p:spTree>
    <p:extLst>
      <p:ext uri="{BB962C8B-B14F-4D97-AF65-F5344CB8AC3E}">
        <p14:creationId xmlns:p14="http://schemas.microsoft.com/office/powerpoint/2010/main" val="2032390510"/>
      </p:ext>
    </p:extLst>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 id="2147483775" r:id="rId12"/>
    <p:sldLayoutId id="2147483776" r:id="rId13"/>
    <p:sldLayoutId id="2147483777" r:id="rId14"/>
    <p:sldLayoutId id="2147483778" r:id="rId15"/>
    <p:sldLayoutId id="2147483779" r:id="rId16"/>
  </p:sldLayoutIdLst>
  <p:hf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doi.org/10.1016/j.respol.2018.08.004" TargetMode="External"/><Relationship Id="rId2" Type="http://schemas.openxmlformats.org/officeDocument/2006/relationships/hyperlink" Target="https://doi.org/10.3233/978-1-61499-635-4-181" TargetMode="External"/><Relationship Id="rId1" Type="http://schemas.openxmlformats.org/officeDocument/2006/relationships/slideLayout" Target="../slideLayouts/slideLayout2.xml"/><Relationship Id="rId4" Type="http://schemas.openxmlformats.org/officeDocument/2006/relationships/hyperlink" Target="https://doi.org/10.1177/0046958019861257" TargetMode="Externa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f1000research.com/articles/10-883/v2#ref29"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f1000research.com/articles/10-883/v2#ref11"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5" name="Rectangle 14">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6">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21"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ID4096"/>
          </a:p>
        </p:txBody>
      </p:sp>
      <p:sp>
        <p:nvSpPr>
          <p:cNvPr id="23"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ID4096"/>
          </a:p>
        </p:txBody>
      </p:sp>
      <p:sp>
        <p:nvSpPr>
          <p:cNvPr id="25" name="Isosceles Triangle 24">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ID4096"/>
          </a:p>
        </p:txBody>
      </p:sp>
      <p:sp>
        <p:nvSpPr>
          <p:cNvPr id="27"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ID4096"/>
          </a:p>
        </p:txBody>
      </p:sp>
      <p:sp>
        <p:nvSpPr>
          <p:cNvPr id="29" name="Isosceles Triangle 28">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ID4096"/>
          </a:p>
        </p:txBody>
      </p:sp>
      <p:sp>
        <p:nvSpPr>
          <p:cNvPr id="31" name="Freeform: Shape 30">
            <a:extLst>
              <a:ext uri="{FF2B5EF4-FFF2-40B4-BE49-F238E27FC236}">
                <a16:creationId xmlns:a16="http://schemas.microsoft.com/office/drawing/2014/main" id="{A5EC319D-0FEA-4B95-A3EA-01E35672C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002A01C-5037-4788-21F4-2AE17BD135C6}"/>
              </a:ext>
            </a:extLst>
          </p:cNvPr>
          <p:cNvSpPr>
            <a:spLocks noGrp="1"/>
          </p:cNvSpPr>
          <p:nvPr>
            <p:ph type="title"/>
          </p:nvPr>
        </p:nvSpPr>
        <p:spPr>
          <a:xfrm>
            <a:off x="854029" y="557508"/>
            <a:ext cx="10952968" cy="1163146"/>
          </a:xfrm>
        </p:spPr>
        <p:txBody>
          <a:bodyPr anchor="ctr">
            <a:normAutofit fontScale="90000"/>
          </a:bodyPr>
          <a:lstStyle/>
          <a:p>
            <a:br>
              <a:rPr lang="en-US" b="1" dirty="0">
                <a:solidFill>
                  <a:schemeClr val="tx1"/>
                </a:solidFill>
              </a:rPr>
            </a:br>
            <a:br>
              <a:rPr lang="en-US" b="1" dirty="0">
                <a:solidFill>
                  <a:schemeClr val="tx1"/>
                </a:solidFill>
              </a:rPr>
            </a:br>
            <a:r>
              <a:rPr lang="en-US" dirty="0">
                <a:solidFill>
                  <a:schemeClr val="tx1"/>
                </a:solidFill>
              </a:rPr>
              <a:t>Transforming Infection Prevention Control (IPC) Indicator Tracking with Innovative Spreadsheet Dashboards in Kenya</a:t>
            </a:r>
            <a:br>
              <a:rPr lang="en-US" dirty="0">
                <a:solidFill>
                  <a:schemeClr val="tx1"/>
                </a:solidFill>
              </a:rPr>
            </a:br>
            <a:br>
              <a:rPr lang="en-US" dirty="0">
                <a:solidFill>
                  <a:schemeClr val="tx1"/>
                </a:solidFill>
              </a:rPr>
            </a:br>
            <a:br>
              <a:rPr lang="en-US" sz="3600" b="1" dirty="0">
                <a:solidFill>
                  <a:schemeClr val="tx1"/>
                </a:solidFill>
              </a:rPr>
            </a:br>
            <a:endParaRPr lang="LID4096" dirty="0">
              <a:solidFill>
                <a:schemeClr val="tx1"/>
              </a:solidFill>
            </a:endParaRPr>
          </a:p>
        </p:txBody>
      </p:sp>
      <p:pic>
        <p:nvPicPr>
          <p:cNvPr id="8" name="Picture 7" descr="A blue circle with a hand and a drop of water on it&#10;&#10;Description automatically generated">
            <a:extLst>
              <a:ext uri="{FF2B5EF4-FFF2-40B4-BE49-F238E27FC236}">
                <a16:creationId xmlns:a16="http://schemas.microsoft.com/office/drawing/2014/main" id="{EB773337-D6EB-7AA9-3161-005293C1C93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757251" y="1491546"/>
            <a:ext cx="3856774" cy="3866440"/>
          </a:xfrm>
          <a:prstGeom prst="rect">
            <a:avLst/>
          </a:prstGeom>
        </p:spPr>
      </p:pic>
      <p:sp>
        <p:nvSpPr>
          <p:cNvPr id="3" name="Content Placeholder 2">
            <a:extLst>
              <a:ext uri="{FF2B5EF4-FFF2-40B4-BE49-F238E27FC236}">
                <a16:creationId xmlns:a16="http://schemas.microsoft.com/office/drawing/2014/main" id="{FC3E19D2-11B7-8886-50FE-91F2A3A572EA}"/>
              </a:ext>
            </a:extLst>
          </p:cNvPr>
          <p:cNvSpPr>
            <a:spLocks noGrp="1"/>
          </p:cNvSpPr>
          <p:nvPr>
            <p:ph idx="1"/>
          </p:nvPr>
        </p:nvSpPr>
        <p:spPr>
          <a:xfrm>
            <a:off x="5498494" y="2518267"/>
            <a:ext cx="6569039" cy="1163146"/>
          </a:xfrm>
        </p:spPr>
        <p:txBody>
          <a:bodyPr anchor="t">
            <a:normAutofit fontScale="62500" lnSpcReduction="20000"/>
          </a:bodyPr>
          <a:lstStyle/>
          <a:p>
            <a:r>
              <a:rPr lang="en-ZA" sz="2800" b="1" dirty="0">
                <a:solidFill>
                  <a:schemeClr val="tx1"/>
                </a:solidFill>
                <a:latin typeface="Arial" panose="020B0604020202020204" pitchFamily="34" charset="0"/>
                <a:cs typeface="Arial" panose="020B0604020202020204" pitchFamily="34" charset="0"/>
              </a:rPr>
              <a:t>Ruth Thuku, Statistician, Aga Khan University Hospital, Nairobi</a:t>
            </a:r>
          </a:p>
          <a:p>
            <a:r>
              <a:rPr lang="en-ZA" sz="2800" b="1" dirty="0">
                <a:solidFill>
                  <a:schemeClr val="tx1"/>
                </a:solidFill>
                <a:latin typeface="Arial" panose="020B0604020202020204" pitchFamily="34" charset="0"/>
                <a:cs typeface="Arial" panose="020B0604020202020204" pitchFamily="34" charset="0"/>
              </a:rPr>
              <a:t>Ann Kamuyu, Research Associate , Aga  Khan University Hospital, Nairobi</a:t>
            </a:r>
            <a:endParaRPr lang="en-ZA" sz="1050" b="1" dirty="0">
              <a:solidFill>
                <a:schemeClr val="tx1"/>
              </a:solidFill>
              <a:latin typeface="Arial" panose="020B0604020202020204" pitchFamily="34" charset="0"/>
              <a:cs typeface="Arial" panose="020B0604020202020204" pitchFamily="34" charset="0"/>
            </a:endParaRPr>
          </a:p>
          <a:p>
            <a:endParaRPr lang="LID4096" dirty="0">
              <a:solidFill>
                <a:srgbClr val="005B84"/>
              </a:solidFill>
            </a:endParaRPr>
          </a:p>
        </p:txBody>
      </p:sp>
      <p:sp>
        <p:nvSpPr>
          <p:cNvPr id="5" name="Slide Number Placeholder 4">
            <a:extLst>
              <a:ext uri="{FF2B5EF4-FFF2-40B4-BE49-F238E27FC236}">
                <a16:creationId xmlns:a16="http://schemas.microsoft.com/office/drawing/2014/main" id="{EC3B2FBD-0A7F-F098-F07E-2484F2589F53}"/>
              </a:ext>
            </a:extLst>
          </p:cNvPr>
          <p:cNvSpPr>
            <a:spLocks noGrp="1"/>
          </p:cNvSpPr>
          <p:nvPr>
            <p:ph type="sldNum" sz="quarter" idx="12"/>
          </p:nvPr>
        </p:nvSpPr>
        <p:spPr>
          <a:xfrm>
            <a:off x="9662553" y="6041362"/>
            <a:ext cx="566186" cy="365125"/>
          </a:xfrm>
        </p:spPr>
        <p:txBody>
          <a:bodyPr>
            <a:normAutofit/>
          </a:bodyPr>
          <a:lstStyle/>
          <a:p>
            <a:pPr>
              <a:spcAft>
                <a:spcPts val="600"/>
              </a:spcAft>
            </a:pPr>
            <a:fld id="{E0D0C9AF-4D20-49D8-81AA-701CE21054A6}" type="slidenum">
              <a:rPr lang="LID4096">
                <a:solidFill>
                  <a:srgbClr val="5FCBEF"/>
                </a:solidFill>
              </a:rPr>
              <a:pPr>
                <a:spcAft>
                  <a:spcPts val="600"/>
                </a:spcAft>
              </a:pPr>
              <a:t>1</a:t>
            </a:fld>
            <a:endParaRPr lang="LID4096">
              <a:solidFill>
                <a:srgbClr val="5FCBEF"/>
              </a:solidFill>
            </a:endParaRPr>
          </a:p>
        </p:txBody>
      </p:sp>
      <p:sp>
        <p:nvSpPr>
          <p:cNvPr id="6" name="Footer Placeholder 3">
            <a:extLst>
              <a:ext uri="{FF2B5EF4-FFF2-40B4-BE49-F238E27FC236}">
                <a16:creationId xmlns:a16="http://schemas.microsoft.com/office/drawing/2014/main" id="{81AEC80A-7A40-D80C-3C7A-5A65C644BBB2}"/>
              </a:ext>
            </a:extLst>
          </p:cNvPr>
          <p:cNvSpPr>
            <a:spLocks noGrp="1" noRot="1" noMove="1" noResize="1" noEditPoints="1" noAdjustHandles="1" noChangeArrowheads="1" noChangeShapeType="1"/>
          </p:cNvSpPr>
          <p:nvPr>
            <p:ph type="ftr" sz="quarter" idx="11"/>
          </p:nvPr>
        </p:nvSpPr>
        <p:spPr>
          <a:xfrm>
            <a:off x="1979193" y="5881688"/>
            <a:ext cx="8702640" cy="365125"/>
          </a:xfrm>
        </p:spPr>
        <p:txBody>
          <a:bodyPr/>
          <a:lstStyle/>
          <a:p>
            <a:r>
              <a:rPr lang="en-US" sz="1400" i="1" dirty="0">
                <a:solidFill>
                  <a:srgbClr val="005B84"/>
                </a:solidFill>
              </a:rPr>
              <a:t>Integrating One Health Approach and Antimicrobial Resistance in Infection Prevention and Control for Universal Health Coverage</a:t>
            </a:r>
            <a:endParaRPr lang="LID4096" sz="2800" dirty="0">
              <a:solidFill>
                <a:srgbClr val="005B84"/>
              </a:solidFill>
            </a:endParaRPr>
          </a:p>
        </p:txBody>
      </p:sp>
    </p:spTree>
    <p:extLst>
      <p:ext uri="{BB962C8B-B14F-4D97-AF65-F5344CB8AC3E}">
        <p14:creationId xmlns:p14="http://schemas.microsoft.com/office/powerpoint/2010/main" val="9895284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B195DFB-EC49-D45F-F3D9-E139ED2A1586}"/>
            </a:ext>
          </a:extLst>
        </p:cNvPr>
        <p:cNvGrpSpPr/>
        <p:nvPr/>
      </p:nvGrpSpPr>
      <p:grpSpPr>
        <a:xfrm>
          <a:off x="0" y="0"/>
          <a:ext cx="0" cy="0"/>
          <a:chOff x="0" y="0"/>
          <a:chExt cx="0" cy="0"/>
        </a:xfrm>
      </p:grpSpPr>
      <p:grpSp>
        <p:nvGrpSpPr>
          <p:cNvPr id="10" name="Group 9">
            <a:extLst>
              <a:ext uri="{FF2B5EF4-FFF2-40B4-BE49-F238E27FC236}">
                <a16:creationId xmlns:a16="http://schemas.microsoft.com/office/drawing/2014/main" id="{A5AFB369-4673-4727-A7CD-D86AFE0AE06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sp>
          <p:nvSpPr>
            <p:cNvPr id="11" name="Freeform 14">
              <a:extLst>
                <a:ext uri="{FF2B5EF4-FFF2-40B4-BE49-F238E27FC236}">
                  <a16:creationId xmlns:a16="http://schemas.microsoft.com/office/drawing/2014/main" id="{50709826-4D6B-4A97-8DB3-5DA1666262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5" name="Straight Connector 14">
              <a:extLst>
                <a:ext uri="{FF2B5EF4-FFF2-40B4-BE49-F238E27FC236}">
                  <a16:creationId xmlns:a16="http://schemas.microsoft.com/office/drawing/2014/main" id="{47263F58-6EE6-45B3-9BF2-C0BD5D30A55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5197CE03-EB81-4718-BEA1-C2D488961E5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A3451629-72D6-4E33-A99A-40FAF7445D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4" name="Rectangle 25">
              <a:extLst>
                <a:ext uri="{FF2B5EF4-FFF2-40B4-BE49-F238E27FC236}">
                  <a16:creationId xmlns:a16="http://schemas.microsoft.com/office/drawing/2014/main" id="{E04F0FD4-BCD5-4435-A6B5-A2E69303B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Isosceles Triangle 24">
              <a:extLst>
                <a:ext uri="{FF2B5EF4-FFF2-40B4-BE49-F238E27FC236}">
                  <a16:creationId xmlns:a16="http://schemas.microsoft.com/office/drawing/2014/main" id="{DE110F09-1C81-4E73-B5E9-D857CD879F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Rectangle 27">
              <a:extLst>
                <a:ext uri="{FF2B5EF4-FFF2-40B4-BE49-F238E27FC236}">
                  <a16:creationId xmlns:a16="http://schemas.microsoft.com/office/drawing/2014/main" id="{273A9C01-06BD-4E8E-8BBF-2E2A9ECF49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7" name="Rectangle 28">
              <a:extLst>
                <a:ext uri="{FF2B5EF4-FFF2-40B4-BE49-F238E27FC236}">
                  <a16:creationId xmlns:a16="http://schemas.microsoft.com/office/drawing/2014/main" id="{B206C9B2-27BE-4B6F-A4D0-485FBBEB58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Rectangle 29">
              <a:extLst>
                <a:ext uri="{FF2B5EF4-FFF2-40B4-BE49-F238E27FC236}">
                  <a16:creationId xmlns:a16="http://schemas.microsoft.com/office/drawing/2014/main" id="{2E7D673E-0C5C-4F2B-B46E-3E9286B9E8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9" name="Isosceles Triangle 28">
              <a:extLst>
                <a:ext uri="{FF2B5EF4-FFF2-40B4-BE49-F238E27FC236}">
                  <a16:creationId xmlns:a16="http://schemas.microsoft.com/office/drawing/2014/main" id="{F0F78B34-9B26-4CA9-B8F0-B9638730F9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8" name="Title 7">
            <a:extLst>
              <a:ext uri="{FF2B5EF4-FFF2-40B4-BE49-F238E27FC236}">
                <a16:creationId xmlns:a16="http://schemas.microsoft.com/office/drawing/2014/main" id="{ADA125E7-381C-10CE-E48E-168F0CC5028A}"/>
              </a:ext>
            </a:extLst>
          </p:cNvPr>
          <p:cNvSpPr>
            <a:spLocks noGrp="1"/>
          </p:cNvSpPr>
          <p:nvPr>
            <p:ph type="title"/>
          </p:nvPr>
        </p:nvSpPr>
        <p:spPr>
          <a:xfrm>
            <a:off x="1006468" y="144358"/>
            <a:ext cx="8288032" cy="799539"/>
          </a:xfrm>
        </p:spPr>
        <p:txBody>
          <a:bodyPr vert="horz" lIns="91440" tIns="45720" rIns="91440" bIns="45720" rtlCol="0" anchor="b">
            <a:normAutofit/>
          </a:bodyPr>
          <a:lstStyle/>
          <a:p>
            <a:r>
              <a:rPr lang="en-US" dirty="0"/>
              <a:t>Action plan tab</a:t>
            </a:r>
          </a:p>
        </p:txBody>
      </p:sp>
      <p:pic>
        <p:nvPicPr>
          <p:cNvPr id="7" name="Picture 6" descr="A screenshot of a computer&#10;&#10;AI-generated content may be incorrect.">
            <a:extLst>
              <a:ext uri="{FF2B5EF4-FFF2-40B4-BE49-F238E27FC236}">
                <a16:creationId xmlns:a16="http://schemas.microsoft.com/office/drawing/2014/main" id="{74AC9BB6-11F7-41C2-26B1-DCBBB9C59B39}"/>
              </a:ext>
            </a:extLst>
          </p:cNvPr>
          <p:cNvPicPr>
            <a:picLocks noChangeAspect="1"/>
          </p:cNvPicPr>
          <p:nvPr/>
        </p:nvPicPr>
        <p:blipFill>
          <a:blip r:embed="rId2"/>
          <a:srcRect b="20975"/>
          <a:stretch>
            <a:fillRect/>
          </a:stretch>
        </p:blipFill>
        <p:spPr>
          <a:xfrm>
            <a:off x="863193" y="1634681"/>
            <a:ext cx="8288033" cy="3635025"/>
          </a:xfrm>
          <a:prstGeom prst="rect">
            <a:avLst/>
          </a:prstGeom>
        </p:spPr>
      </p:pic>
    </p:spTree>
    <p:extLst>
      <p:ext uri="{BB962C8B-B14F-4D97-AF65-F5344CB8AC3E}">
        <p14:creationId xmlns:p14="http://schemas.microsoft.com/office/powerpoint/2010/main" val="3435228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8"/>
                                        </p:tgtEl>
                                        <p:attrNameLst>
                                          <p:attrName>style.visibility</p:attrName>
                                        </p:attrNameLst>
                                      </p:cBhvr>
                                      <p:to>
                                        <p:strVal val="visible"/>
                                      </p:to>
                                    </p:set>
                                    <p:animEffect transition="in" filter="fade">
                                      <p:cBhvr>
                                        <p:cTn id="7" dur="4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86070-5327-29A1-BA69-69BFE570E16E}"/>
              </a:ext>
            </a:extLst>
          </p:cNvPr>
          <p:cNvSpPr>
            <a:spLocks noGrp="1"/>
          </p:cNvSpPr>
          <p:nvPr>
            <p:ph type="title"/>
          </p:nvPr>
        </p:nvSpPr>
        <p:spPr>
          <a:xfrm>
            <a:off x="308625" y="244475"/>
            <a:ext cx="8596668" cy="658761"/>
          </a:xfrm>
        </p:spPr>
        <p:txBody>
          <a:bodyPr>
            <a:normAutofit fontScale="90000"/>
          </a:bodyPr>
          <a:lstStyle/>
          <a:p>
            <a:r>
              <a:rPr lang="en-US" dirty="0"/>
              <a:t>Dashboard Turn around time monitoring</a:t>
            </a:r>
            <a:br>
              <a:rPr lang="en-US" dirty="0"/>
            </a:br>
            <a:endParaRPr lang="en-US" dirty="0"/>
          </a:p>
        </p:txBody>
      </p:sp>
      <p:sp>
        <p:nvSpPr>
          <p:cNvPr id="3" name="Footer Placeholder 2">
            <a:extLst>
              <a:ext uri="{FF2B5EF4-FFF2-40B4-BE49-F238E27FC236}">
                <a16:creationId xmlns:a16="http://schemas.microsoft.com/office/drawing/2014/main" id="{73CDF031-8B33-FB12-B83A-C0A66F4F1DB8}"/>
              </a:ext>
            </a:extLst>
          </p:cNvPr>
          <p:cNvSpPr>
            <a:spLocks noGrp="1"/>
          </p:cNvSpPr>
          <p:nvPr>
            <p:ph type="ftr" sz="quarter" idx="11"/>
          </p:nvPr>
        </p:nvSpPr>
        <p:spPr>
          <a:xfrm>
            <a:off x="677334" y="6382677"/>
            <a:ext cx="6297612" cy="365125"/>
          </a:xfrm>
        </p:spPr>
        <p:txBody>
          <a:bodyPr/>
          <a:lstStyle/>
          <a:p>
            <a:r>
              <a:rPr lang="en-US" dirty="0"/>
              <a:t>Ruth Thuku Ann Kamuyu</a:t>
            </a:r>
            <a:endParaRPr lang="LID4096" dirty="0"/>
          </a:p>
          <a:p>
            <a:endParaRPr lang="LID4096" dirty="0"/>
          </a:p>
        </p:txBody>
      </p:sp>
      <p:sp>
        <p:nvSpPr>
          <p:cNvPr id="4" name="Slide Number Placeholder 3">
            <a:extLst>
              <a:ext uri="{FF2B5EF4-FFF2-40B4-BE49-F238E27FC236}">
                <a16:creationId xmlns:a16="http://schemas.microsoft.com/office/drawing/2014/main" id="{44E5FF90-6103-016A-0F2D-381C5FB2CEE9}"/>
              </a:ext>
            </a:extLst>
          </p:cNvPr>
          <p:cNvSpPr>
            <a:spLocks noGrp="1"/>
          </p:cNvSpPr>
          <p:nvPr>
            <p:ph type="sldNum" sz="quarter" idx="12"/>
          </p:nvPr>
        </p:nvSpPr>
        <p:spPr/>
        <p:txBody>
          <a:bodyPr/>
          <a:lstStyle/>
          <a:p>
            <a:fld id="{E0D0C9AF-4D20-49D8-81AA-701CE21054A6}" type="slidenum">
              <a:rPr lang="LID4096" smtClean="0"/>
              <a:t>11</a:t>
            </a:fld>
            <a:endParaRPr lang="LID4096"/>
          </a:p>
        </p:txBody>
      </p:sp>
      <p:sp>
        <p:nvSpPr>
          <p:cNvPr id="6" name="TextBox 5">
            <a:extLst>
              <a:ext uri="{FF2B5EF4-FFF2-40B4-BE49-F238E27FC236}">
                <a16:creationId xmlns:a16="http://schemas.microsoft.com/office/drawing/2014/main" id="{7B72D620-A8F7-1EEE-F0AE-48EA76EEE51D}"/>
              </a:ext>
            </a:extLst>
          </p:cNvPr>
          <p:cNvSpPr txBox="1"/>
          <p:nvPr/>
        </p:nvSpPr>
        <p:spPr>
          <a:xfrm>
            <a:off x="677334" y="1602145"/>
            <a:ext cx="8909118" cy="1754326"/>
          </a:xfrm>
          <a:prstGeom prst="rect">
            <a:avLst/>
          </a:prstGeom>
          <a:noFill/>
        </p:spPr>
        <p:txBody>
          <a:bodyPr wrap="square">
            <a:spAutoFit/>
          </a:bodyPr>
          <a:lstStyle/>
          <a:p>
            <a:pPr marL="285750" indent="-285750">
              <a:buFont typeface="Wingdings" panose="05000000000000000000" pitchFamily="2" charset="2"/>
              <a:buChar char="ü"/>
            </a:pPr>
            <a:r>
              <a:rPr lang="en-US" dirty="0"/>
              <a:t>Dashboards are monitored monthly (by the 5th) to ensure timely data collection and entry, supporting effective results utilization.</a:t>
            </a:r>
          </a:p>
          <a:p>
            <a:pPr marL="285750" indent="-285750">
              <a:buFont typeface="Wingdings" panose="05000000000000000000" pitchFamily="2" charset="2"/>
              <a:buChar char="ü"/>
            </a:pPr>
            <a:r>
              <a:rPr lang="en-US" dirty="0"/>
              <a:t>Departments received monthly scores based on data availability across Infection Control Indicators.</a:t>
            </a:r>
          </a:p>
          <a:p>
            <a:pPr marL="285750" indent="-285750">
              <a:buFont typeface="Wingdings" panose="05000000000000000000" pitchFamily="2" charset="2"/>
              <a:buChar char="ü"/>
            </a:pPr>
            <a:r>
              <a:rPr lang="en-US" dirty="0"/>
              <a:t> Additional factors, such as developing and reviewing action plans, were also considered when determining the best performing department of the year.</a:t>
            </a:r>
          </a:p>
        </p:txBody>
      </p:sp>
    </p:spTree>
    <p:extLst>
      <p:ext uri="{BB962C8B-B14F-4D97-AF65-F5344CB8AC3E}">
        <p14:creationId xmlns:p14="http://schemas.microsoft.com/office/powerpoint/2010/main" val="15646400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1833F-D61D-FC53-33D9-21F93B925A78}"/>
              </a:ext>
            </a:extLst>
          </p:cNvPr>
          <p:cNvSpPr>
            <a:spLocks noGrp="1"/>
          </p:cNvSpPr>
          <p:nvPr>
            <p:ph type="title"/>
          </p:nvPr>
        </p:nvSpPr>
        <p:spPr>
          <a:xfrm>
            <a:off x="677334" y="176981"/>
            <a:ext cx="8596668" cy="1253613"/>
          </a:xfrm>
        </p:spPr>
        <p:txBody>
          <a:bodyPr>
            <a:normAutofit/>
          </a:bodyPr>
          <a:lstStyle/>
          <a:p>
            <a:r>
              <a:rPr lang="en-US" dirty="0"/>
              <a:t>Sustaining the Gains: Dashboard Efficiency in IPC Indicators Monitoring</a:t>
            </a:r>
            <a:endParaRPr lang="en-US" dirty="0">
              <a:solidFill>
                <a:schemeClr val="tx1"/>
              </a:solidFill>
            </a:endParaRPr>
          </a:p>
        </p:txBody>
      </p:sp>
      <p:sp>
        <p:nvSpPr>
          <p:cNvPr id="3" name="Content Placeholder 2">
            <a:extLst>
              <a:ext uri="{FF2B5EF4-FFF2-40B4-BE49-F238E27FC236}">
                <a16:creationId xmlns:a16="http://schemas.microsoft.com/office/drawing/2014/main" id="{566A870F-F949-7274-58DC-AF9DEAF0C078}"/>
              </a:ext>
            </a:extLst>
          </p:cNvPr>
          <p:cNvSpPr>
            <a:spLocks noGrp="1"/>
          </p:cNvSpPr>
          <p:nvPr>
            <p:ph idx="1"/>
          </p:nvPr>
        </p:nvSpPr>
        <p:spPr>
          <a:xfrm>
            <a:off x="928055" y="1795591"/>
            <a:ext cx="8864873" cy="3880773"/>
          </a:xfrm>
        </p:spPr>
        <p:txBody>
          <a:bodyPr>
            <a:normAutofit/>
          </a:bodyPr>
          <a:lstStyle/>
          <a:p>
            <a:r>
              <a:rPr lang="en-US" dirty="0"/>
              <a:t>Review of the trends in KPI performance you can narrow down on quality improvement (Q.I) projects.</a:t>
            </a:r>
          </a:p>
          <a:p>
            <a:r>
              <a:rPr lang="en-US" dirty="0"/>
              <a:t>The use of the Dashboards has enabled quicker discussion and shorter quality meetings regarding monitoring of indicators. </a:t>
            </a:r>
            <a:r>
              <a:rPr lang="en-US" b="1" dirty="0"/>
              <a:t>This is because the agenda gets focused around the salient results </a:t>
            </a:r>
            <a:r>
              <a:rPr lang="en-US" dirty="0"/>
              <a:t>on the dashboards. This improves efficiency and effectiveness in decision making.</a:t>
            </a:r>
          </a:p>
          <a:p>
            <a:r>
              <a:rPr lang="en-US" dirty="0"/>
              <a:t>Real-time data processing with built-in formulas and visualizations reduced time lags and eased Monitoring and Evaluation workload.</a:t>
            </a:r>
          </a:p>
          <a:p>
            <a:r>
              <a:rPr lang="en-US" dirty="0"/>
              <a:t>The Dashboards now assures a single and most up-to-date copy of data sheets and reports that are widely accessible to all users.</a:t>
            </a:r>
          </a:p>
          <a:p>
            <a:endParaRPr lang="en-US" dirty="0"/>
          </a:p>
        </p:txBody>
      </p:sp>
      <p:sp>
        <p:nvSpPr>
          <p:cNvPr id="4" name="Footer Placeholder 3">
            <a:extLst>
              <a:ext uri="{FF2B5EF4-FFF2-40B4-BE49-F238E27FC236}">
                <a16:creationId xmlns:a16="http://schemas.microsoft.com/office/drawing/2014/main" id="{3EC2E677-19DE-8118-E0E8-24A49A894C2C}"/>
              </a:ext>
            </a:extLst>
          </p:cNvPr>
          <p:cNvSpPr>
            <a:spLocks noGrp="1"/>
          </p:cNvSpPr>
          <p:nvPr>
            <p:ph type="ftr" sz="quarter" idx="11"/>
          </p:nvPr>
        </p:nvSpPr>
        <p:spPr/>
        <p:txBody>
          <a:bodyPr/>
          <a:lstStyle/>
          <a:p>
            <a:r>
              <a:rPr lang="en-US" dirty="0"/>
              <a:t>Ruth Thuku Ann Kamuyu</a:t>
            </a:r>
            <a:endParaRPr lang="LID4096" dirty="0"/>
          </a:p>
          <a:p>
            <a:endParaRPr lang="LID4096" dirty="0"/>
          </a:p>
        </p:txBody>
      </p:sp>
      <p:sp>
        <p:nvSpPr>
          <p:cNvPr id="5" name="Slide Number Placeholder 4">
            <a:extLst>
              <a:ext uri="{FF2B5EF4-FFF2-40B4-BE49-F238E27FC236}">
                <a16:creationId xmlns:a16="http://schemas.microsoft.com/office/drawing/2014/main" id="{1FDDB3F8-8AF2-EC30-0282-E31671AF6AE0}"/>
              </a:ext>
            </a:extLst>
          </p:cNvPr>
          <p:cNvSpPr>
            <a:spLocks noGrp="1"/>
          </p:cNvSpPr>
          <p:nvPr>
            <p:ph type="sldNum" sz="quarter" idx="12"/>
          </p:nvPr>
        </p:nvSpPr>
        <p:spPr/>
        <p:txBody>
          <a:bodyPr/>
          <a:lstStyle/>
          <a:p>
            <a:fld id="{E0D0C9AF-4D20-49D8-81AA-701CE21054A6}" type="slidenum">
              <a:rPr lang="LID4096" smtClean="0"/>
              <a:t>12</a:t>
            </a:fld>
            <a:endParaRPr lang="LID4096"/>
          </a:p>
        </p:txBody>
      </p:sp>
    </p:spTree>
    <p:extLst>
      <p:ext uri="{BB962C8B-B14F-4D97-AF65-F5344CB8AC3E}">
        <p14:creationId xmlns:p14="http://schemas.microsoft.com/office/powerpoint/2010/main" val="19476775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52E67-CED4-BD12-9EDB-4ADB55F77F5D}"/>
              </a:ext>
            </a:extLst>
          </p:cNvPr>
          <p:cNvSpPr>
            <a:spLocks noGrp="1"/>
          </p:cNvSpPr>
          <p:nvPr>
            <p:ph type="title"/>
          </p:nvPr>
        </p:nvSpPr>
        <p:spPr>
          <a:xfrm>
            <a:off x="677334" y="451513"/>
            <a:ext cx="8596668" cy="588604"/>
          </a:xfrm>
        </p:spPr>
        <p:txBody>
          <a:bodyPr>
            <a:normAutofit fontScale="90000"/>
          </a:bodyPr>
          <a:lstStyle/>
          <a:p>
            <a:r>
              <a:rPr lang="en-US" b="1"/>
              <a:t>Data Protection and Back up</a:t>
            </a:r>
          </a:p>
        </p:txBody>
      </p:sp>
      <p:sp>
        <p:nvSpPr>
          <p:cNvPr id="3" name="Content Placeholder 2">
            <a:extLst>
              <a:ext uri="{FF2B5EF4-FFF2-40B4-BE49-F238E27FC236}">
                <a16:creationId xmlns:a16="http://schemas.microsoft.com/office/drawing/2014/main" id="{0824E134-3EAB-317E-9D15-0928A8CB4DC6}"/>
              </a:ext>
            </a:extLst>
          </p:cNvPr>
          <p:cNvSpPr>
            <a:spLocks noGrp="1"/>
          </p:cNvSpPr>
          <p:nvPr>
            <p:ph idx="1"/>
          </p:nvPr>
        </p:nvSpPr>
        <p:spPr>
          <a:xfrm>
            <a:off x="574095" y="1040117"/>
            <a:ext cx="9366318" cy="5001245"/>
          </a:xfrm>
        </p:spPr>
        <p:txBody>
          <a:bodyPr>
            <a:normAutofit/>
          </a:bodyPr>
          <a:lstStyle/>
          <a:p>
            <a:r>
              <a:rPr lang="en-US" dirty="0"/>
              <a:t>To strengthen data security, accessibility, and reliability, a structured framework was established for managing IPC indicators using spreadsheet-based dashboards. The ICT department implemented daily backups on separate hard disks and monthly offsite archiving to safeguard against data loss.</a:t>
            </a:r>
          </a:p>
          <a:p>
            <a:r>
              <a:rPr lang="en-US" dirty="0"/>
              <a:t> Access to the system was carefully controlled through </a:t>
            </a:r>
            <a:r>
              <a:rPr lang="en-US" b="1" dirty="0"/>
              <a:t>rights</a:t>
            </a:r>
            <a:r>
              <a:rPr lang="en-US" dirty="0"/>
              <a:t> </a:t>
            </a:r>
            <a:r>
              <a:rPr lang="en-US" b="1" dirty="0"/>
              <a:t>management</a:t>
            </a:r>
            <a:r>
              <a:rPr lang="en-US" dirty="0"/>
              <a:t>, </a:t>
            </a:r>
            <a:r>
              <a:rPr lang="en-US" b="1" dirty="0"/>
              <a:t>password</a:t>
            </a:r>
            <a:r>
              <a:rPr lang="en-US" dirty="0"/>
              <a:t> </a:t>
            </a:r>
            <a:r>
              <a:rPr lang="en-US" b="1" dirty="0"/>
              <a:t>protection</a:t>
            </a:r>
            <a:r>
              <a:rPr lang="en-US" dirty="0"/>
              <a:t>, and document-level controls, ensuring that </a:t>
            </a:r>
            <a:r>
              <a:rPr lang="en-US" b="1" dirty="0"/>
              <a:t>only</a:t>
            </a:r>
            <a:r>
              <a:rPr lang="en-US" dirty="0"/>
              <a:t> </a:t>
            </a:r>
            <a:r>
              <a:rPr lang="en-US" b="1" dirty="0"/>
              <a:t>authorized</a:t>
            </a:r>
            <a:r>
              <a:rPr lang="en-US" dirty="0"/>
              <a:t> </a:t>
            </a:r>
            <a:r>
              <a:rPr lang="en-US" b="1" dirty="0"/>
              <a:t>users</a:t>
            </a:r>
            <a:r>
              <a:rPr lang="en-US" dirty="0"/>
              <a:t> could view or update relevant files.</a:t>
            </a:r>
          </a:p>
          <a:p>
            <a:r>
              <a:rPr lang="en-US" dirty="0"/>
              <a:t>All users received </a:t>
            </a:r>
            <a:r>
              <a:rPr lang="en-US" b="1" dirty="0"/>
              <a:t>basic training</a:t>
            </a:r>
            <a:r>
              <a:rPr lang="en-US" dirty="0"/>
              <a:t> on Microsoft SharePoint, which served as the hosting platform. Access logs allowed monitoring of user activity, while </a:t>
            </a:r>
            <a:r>
              <a:rPr lang="en-US" b="1" dirty="0"/>
              <a:t>document protection measures</a:t>
            </a:r>
            <a:r>
              <a:rPr lang="en-US" dirty="0"/>
              <a:t> prevented unauthorized alteration of formulas and structures in the Dashboards. </a:t>
            </a:r>
          </a:p>
          <a:p>
            <a:r>
              <a:rPr lang="en-US" b="1" dirty="0"/>
              <a:t>Data are not entered directly into the Dashboards </a:t>
            </a:r>
            <a:r>
              <a:rPr lang="en-US" dirty="0"/>
              <a:t>but are fed in through primary </a:t>
            </a:r>
            <a:r>
              <a:rPr lang="en-US" b="1" dirty="0"/>
              <a:t>data entry sheets </a:t>
            </a:r>
            <a:r>
              <a:rPr lang="en-US" dirty="0"/>
              <a:t>with enhanced data validation restrictions ensuring only the required type of data is entered .Dashboards were shared with departments on a </a:t>
            </a:r>
            <a:r>
              <a:rPr lang="en-US" b="1" dirty="0"/>
              <a:t>read-only basis</a:t>
            </a:r>
            <a:r>
              <a:rPr lang="en-US" dirty="0"/>
              <a:t>, promoting transparency while maintaining integrity.</a:t>
            </a:r>
          </a:p>
        </p:txBody>
      </p:sp>
      <p:sp>
        <p:nvSpPr>
          <p:cNvPr id="4" name="Footer Placeholder 3">
            <a:extLst>
              <a:ext uri="{FF2B5EF4-FFF2-40B4-BE49-F238E27FC236}">
                <a16:creationId xmlns:a16="http://schemas.microsoft.com/office/drawing/2014/main" id="{E5C41629-EA3B-8B00-E6AC-61B434B0D21A}"/>
              </a:ext>
            </a:extLst>
          </p:cNvPr>
          <p:cNvSpPr>
            <a:spLocks noGrp="1"/>
          </p:cNvSpPr>
          <p:nvPr>
            <p:ph type="ftr" sz="quarter" idx="11"/>
          </p:nvPr>
        </p:nvSpPr>
        <p:spPr/>
        <p:txBody>
          <a:bodyPr/>
          <a:lstStyle/>
          <a:p>
            <a:r>
              <a:rPr lang="en-US" dirty="0"/>
              <a:t>Ruth Thuku Ann Kamuyu</a:t>
            </a:r>
            <a:endParaRPr lang="LID4096" dirty="0"/>
          </a:p>
          <a:p>
            <a:endParaRPr lang="LID4096" dirty="0"/>
          </a:p>
        </p:txBody>
      </p:sp>
      <p:sp>
        <p:nvSpPr>
          <p:cNvPr id="5" name="Slide Number Placeholder 4">
            <a:extLst>
              <a:ext uri="{FF2B5EF4-FFF2-40B4-BE49-F238E27FC236}">
                <a16:creationId xmlns:a16="http://schemas.microsoft.com/office/drawing/2014/main" id="{E74CB93C-27E2-B7C6-8AD7-0D549498FF95}"/>
              </a:ext>
            </a:extLst>
          </p:cNvPr>
          <p:cNvSpPr>
            <a:spLocks noGrp="1"/>
          </p:cNvSpPr>
          <p:nvPr>
            <p:ph type="sldNum" sz="quarter" idx="12"/>
          </p:nvPr>
        </p:nvSpPr>
        <p:spPr/>
        <p:txBody>
          <a:bodyPr/>
          <a:lstStyle/>
          <a:p>
            <a:fld id="{E0D0C9AF-4D20-49D8-81AA-701CE21054A6}" type="slidenum">
              <a:rPr lang="LID4096" smtClean="0"/>
              <a:t>13</a:t>
            </a:fld>
            <a:endParaRPr lang="LID4096"/>
          </a:p>
        </p:txBody>
      </p:sp>
    </p:spTree>
    <p:extLst>
      <p:ext uri="{BB962C8B-B14F-4D97-AF65-F5344CB8AC3E}">
        <p14:creationId xmlns:p14="http://schemas.microsoft.com/office/powerpoint/2010/main" val="20629077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2ECC2-F4C5-2809-74F9-83CDC586D78A}"/>
              </a:ext>
            </a:extLst>
          </p:cNvPr>
          <p:cNvSpPr>
            <a:spLocks noGrp="1"/>
          </p:cNvSpPr>
          <p:nvPr>
            <p:ph type="title"/>
          </p:nvPr>
        </p:nvSpPr>
        <p:spPr/>
        <p:txBody>
          <a:bodyPr/>
          <a:lstStyle/>
          <a:p>
            <a:r>
              <a:rPr lang="en-US"/>
              <a:t>Discussion</a:t>
            </a:r>
          </a:p>
        </p:txBody>
      </p:sp>
      <p:sp>
        <p:nvSpPr>
          <p:cNvPr id="3" name="Content Placeholder 2">
            <a:extLst>
              <a:ext uri="{FF2B5EF4-FFF2-40B4-BE49-F238E27FC236}">
                <a16:creationId xmlns:a16="http://schemas.microsoft.com/office/drawing/2014/main" id="{F35F6061-B198-D9CA-9E04-B48EDCAC358A}"/>
              </a:ext>
            </a:extLst>
          </p:cNvPr>
          <p:cNvSpPr>
            <a:spLocks noGrp="1"/>
          </p:cNvSpPr>
          <p:nvPr>
            <p:ph idx="1"/>
          </p:nvPr>
        </p:nvSpPr>
        <p:spPr>
          <a:xfrm>
            <a:off x="677334" y="1297859"/>
            <a:ext cx="8596668" cy="4743504"/>
          </a:xfrm>
        </p:spPr>
        <p:txBody>
          <a:bodyPr/>
          <a:lstStyle/>
          <a:p>
            <a:r>
              <a:rPr lang="en-US" b="1" dirty="0"/>
              <a:t>Impact of Dashboard Implementation on IPC</a:t>
            </a:r>
            <a:endParaRPr lang="en-US" dirty="0"/>
          </a:p>
          <a:p>
            <a:pPr lvl="1">
              <a:buFont typeface="Wingdings" panose="05000000000000000000" pitchFamily="2" charset="2"/>
              <a:buChar char="v"/>
            </a:pPr>
            <a:r>
              <a:rPr lang="en-US" sz="1800" dirty="0"/>
              <a:t>Real-time access to KPI data at all levels (unit, departmental, institutional)</a:t>
            </a:r>
          </a:p>
          <a:p>
            <a:pPr lvl="1">
              <a:buFont typeface="Wingdings" panose="05000000000000000000" pitchFamily="2" charset="2"/>
              <a:buChar char="v"/>
            </a:pPr>
            <a:r>
              <a:rPr lang="en-US" sz="1800" dirty="0"/>
              <a:t>Streamlined data entry and improved trend analysis</a:t>
            </a:r>
          </a:p>
          <a:p>
            <a:pPr lvl="1">
              <a:buFont typeface="Wingdings" panose="05000000000000000000" pitchFamily="2" charset="2"/>
              <a:buChar char="v"/>
            </a:pPr>
            <a:r>
              <a:rPr lang="en-US" sz="1800" dirty="0"/>
              <a:t>Enhanced tracking of action plans for improvement</a:t>
            </a:r>
          </a:p>
          <a:p>
            <a:pPr lvl="1">
              <a:buFont typeface="Wingdings" panose="05000000000000000000" pitchFamily="2" charset="2"/>
              <a:buChar char="v"/>
            </a:pPr>
            <a:r>
              <a:rPr lang="en-US" sz="1800" dirty="0"/>
              <a:t>Supported timely, data-driven decision-making</a:t>
            </a:r>
          </a:p>
          <a:p>
            <a:pPr lvl="1">
              <a:buFont typeface="Wingdings" panose="05000000000000000000" pitchFamily="2" charset="2"/>
              <a:buChar char="v"/>
            </a:pPr>
            <a:r>
              <a:rPr lang="en-US" sz="1800" dirty="0"/>
              <a:t>Increased visibility of infection-related indicators → culture of performance measurement</a:t>
            </a:r>
          </a:p>
          <a:p>
            <a:pPr lvl="1">
              <a:buFont typeface="Wingdings" panose="05000000000000000000" pitchFamily="2" charset="2"/>
              <a:buChar char="v"/>
            </a:pPr>
            <a:r>
              <a:rPr lang="en-US" sz="1800" dirty="0"/>
              <a:t>Sustained compliance with </a:t>
            </a:r>
            <a:r>
              <a:rPr lang="en-US" dirty="0"/>
              <a:t>College of American Pathologist (</a:t>
            </a:r>
            <a:r>
              <a:rPr lang="en-US" sz="1800" dirty="0"/>
              <a:t>CAP) &amp; Joint Commission International (JCI) accreditation standards</a:t>
            </a:r>
          </a:p>
          <a:p>
            <a:pPr lvl="1">
              <a:buFont typeface="Wingdings" panose="05000000000000000000" pitchFamily="2" charset="2"/>
              <a:buChar char="v"/>
            </a:pPr>
            <a:r>
              <a:rPr lang="en-US" sz="1800" dirty="0"/>
              <a:t>Improved infection prevention, quality of care, and patient safety</a:t>
            </a:r>
          </a:p>
          <a:p>
            <a:endParaRPr lang="en-US" dirty="0"/>
          </a:p>
        </p:txBody>
      </p:sp>
      <p:sp>
        <p:nvSpPr>
          <p:cNvPr id="4" name="Footer Placeholder 3">
            <a:extLst>
              <a:ext uri="{FF2B5EF4-FFF2-40B4-BE49-F238E27FC236}">
                <a16:creationId xmlns:a16="http://schemas.microsoft.com/office/drawing/2014/main" id="{26A7C7F3-3FF7-D431-9CF0-4EFFCA0F298F}"/>
              </a:ext>
            </a:extLst>
          </p:cNvPr>
          <p:cNvSpPr>
            <a:spLocks noGrp="1"/>
          </p:cNvSpPr>
          <p:nvPr>
            <p:ph type="ftr" sz="quarter" idx="11"/>
          </p:nvPr>
        </p:nvSpPr>
        <p:spPr/>
        <p:txBody>
          <a:bodyPr/>
          <a:lstStyle/>
          <a:p>
            <a:r>
              <a:rPr lang="en-US" dirty="0"/>
              <a:t>Ruth Thuku Ann Kamuyu</a:t>
            </a:r>
            <a:endParaRPr lang="LID4096" dirty="0"/>
          </a:p>
          <a:p>
            <a:endParaRPr lang="LID4096" dirty="0"/>
          </a:p>
        </p:txBody>
      </p:sp>
      <p:sp>
        <p:nvSpPr>
          <p:cNvPr id="5" name="Slide Number Placeholder 4">
            <a:extLst>
              <a:ext uri="{FF2B5EF4-FFF2-40B4-BE49-F238E27FC236}">
                <a16:creationId xmlns:a16="http://schemas.microsoft.com/office/drawing/2014/main" id="{CC5279B0-7A5A-EE1C-6284-68B018B7B238}"/>
              </a:ext>
            </a:extLst>
          </p:cNvPr>
          <p:cNvSpPr>
            <a:spLocks noGrp="1"/>
          </p:cNvSpPr>
          <p:nvPr>
            <p:ph type="sldNum" sz="quarter" idx="12"/>
          </p:nvPr>
        </p:nvSpPr>
        <p:spPr/>
        <p:txBody>
          <a:bodyPr/>
          <a:lstStyle/>
          <a:p>
            <a:fld id="{E0D0C9AF-4D20-49D8-81AA-701CE21054A6}" type="slidenum">
              <a:rPr lang="LID4096" smtClean="0"/>
              <a:t>14</a:t>
            </a:fld>
            <a:endParaRPr lang="LID4096"/>
          </a:p>
        </p:txBody>
      </p:sp>
    </p:spTree>
    <p:extLst>
      <p:ext uri="{BB962C8B-B14F-4D97-AF65-F5344CB8AC3E}">
        <p14:creationId xmlns:p14="http://schemas.microsoft.com/office/powerpoint/2010/main" val="17233468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421F1-47FF-53C2-230F-CD63F1935F08}"/>
              </a:ext>
            </a:extLst>
          </p:cNvPr>
          <p:cNvSpPr>
            <a:spLocks noGrp="1"/>
          </p:cNvSpPr>
          <p:nvPr>
            <p:ph type="title"/>
          </p:nvPr>
        </p:nvSpPr>
        <p:spPr/>
        <p:txBody>
          <a:bodyPr/>
          <a:lstStyle/>
          <a:p>
            <a:r>
              <a:rPr lang="en-US"/>
              <a:t>Recommendations</a:t>
            </a:r>
          </a:p>
        </p:txBody>
      </p:sp>
      <p:sp>
        <p:nvSpPr>
          <p:cNvPr id="3" name="Content Placeholder 2">
            <a:extLst>
              <a:ext uri="{FF2B5EF4-FFF2-40B4-BE49-F238E27FC236}">
                <a16:creationId xmlns:a16="http://schemas.microsoft.com/office/drawing/2014/main" id="{F020F68C-B436-7DFF-8845-9DFB1C7F6694}"/>
              </a:ext>
            </a:extLst>
          </p:cNvPr>
          <p:cNvSpPr>
            <a:spLocks noGrp="1"/>
          </p:cNvSpPr>
          <p:nvPr>
            <p:ph idx="1"/>
          </p:nvPr>
        </p:nvSpPr>
        <p:spPr/>
        <p:txBody>
          <a:bodyPr/>
          <a:lstStyle/>
          <a:p>
            <a:r>
              <a:rPr lang="en-US" dirty="0"/>
              <a:t>Linked Excel-based dashboards are a practical and effective tool for monitoring infection control indicators, </a:t>
            </a:r>
            <a:r>
              <a:rPr lang="en-US" b="1" dirty="0"/>
              <a:t>especially in settings without advanced software. </a:t>
            </a:r>
          </a:p>
          <a:p>
            <a:r>
              <a:rPr lang="en-US" dirty="0"/>
              <a:t>They support timely tracking, data visibility, and continuous quality improvement in infection prevention efforts.</a:t>
            </a:r>
          </a:p>
          <a:p>
            <a:endParaRPr lang="en-US" dirty="0"/>
          </a:p>
        </p:txBody>
      </p:sp>
      <p:sp>
        <p:nvSpPr>
          <p:cNvPr id="4" name="Footer Placeholder 3">
            <a:extLst>
              <a:ext uri="{FF2B5EF4-FFF2-40B4-BE49-F238E27FC236}">
                <a16:creationId xmlns:a16="http://schemas.microsoft.com/office/drawing/2014/main" id="{C6276FC9-90A9-627D-317A-C5B5AFC6901A}"/>
              </a:ext>
            </a:extLst>
          </p:cNvPr>
          <p:cNvSpPr>
            <a:spLocks noGrp="1"/>
          </p:cNvSpPr>
          <p:nvPr>
            <p:ph type="ftr" sz="quarter" idx="11"/>
          </p:nvPr>
        </p:nvSpPr>
        <p:spPr/>
        <p:txBody>
          <a:bodyPr/>
          <a:lstStyle/>
          <a:p>
            <a:r>
              <a:rPr lang="en-US" dirty="0"/>
              <a:t>Ruth Thuku Ann Kamuyu</a:t>
            </a:r>
            <a:endParaRPr lang="LID4096" dirty="0"/>
          </a:p>
          <a:p>
            <a:endParaRPr lang="LID4096" dirty="0"/>
          </a:p>
        </p:txBody>
      </p:sp>
      <p:sp>
        <p:nvSpPr>
          <p:cNvPr id="5" name="Slide Number Placeholder 4">
            <a:extLst>
              <a:ext uri="{FF2B5EF4-FFF2-40B4-BE49-F238E27FC236}">
                <a16:creationId xmlns:a16="http://schemas.microsoft.com/office/drawing/2014/main" id="{B986BC80-ACDA-0026-F3DF-1A33848C1FBC}"/>
              </a:ext>
            </a:extLst>
          </p:cNvPr>
          <p:cNvSpPr>
            <a:spLocks noGrp="1"/>
          </p:cNvSpPr>
          <p:nvPr>
            <p:ph type="sldNum" sz="quarter" idx="12"/>
          </p:nvPr>
        </p:nvSpPr>
        <p:spPr/>
        <p:txBody>
          <a:bodyPr/>
          <a:lstStyle/>
          <a:p>
            <a:fld id="{E0D0C9AF-4D20-49D8-81AA-701CE21054A6}" type="slidenum">
              <a:rPr lang="LID4096" smtClean="0"/>
              <a:t>15</a:t>
            </a:fld>
            <a:endParaRPr lang="LID4096"/>
          </a:p>
        </p:txBody>
      </p:sp>
    </p:spTree>
    <p:extLst>
      <p:ext uri="{BB962C8B-B14F-4D97-AF65-F5344CB8AC3E}">
        <p14:creationId xmlns:p14="http://schemas.microsoft.com/office/powerpoint/2010/main" val="8379802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C33D8-D22D-16C8-2421-FE05E7BA492C}"/>
              </a:ext>
            </a:extLst>
          </p:cNvPr>
          <p:cNvSpPr>
            <a:spLocks noGrp="1"/>
          </p:cNvSpPr>
          <p:nvPr>
            <p:ph type="title"/>
          </p:nvPr>
        </p:nvSpPr>
        <p:spPr>
          <a:xfrm>
            <a:off x="677334" y="110037"/>
            <a:ext cx="8596668" cy="583072"/>
          </a:xfrm>
        </p:spPr>
        <p:txBody>
          <a:bodyPr>
            <a:normAutofit fontScale="90000"/>
          </a:bodyPr>
          <a:lstStyle/>
          <a:p>
            <a:r>
              <a:rPr lang="en-US"/>
              <a:t>References</a:t>
            </a:r>
          </a:p>
        </p:txBody>
      </p:sp>
      <p:sp>
        <p:nvSpPr>
          <p:cNvPr id="4" name="Footer Placeholder 3">
            <a:extLst>
              <a:ext uri="{FF2B5EF4-FFF2-40B4-BE49-F238E27FC236}">
                <a16:creationId xmlns:a16="http://schemas.microsoft.com/office/drawing/2014/main" id="{BBEA2A54-6C27-57A5-4E27-340A996A9B37}"/>
              </a:ext>
            </a:extLst>
          </p:cNvPr>
          <p:cNvSpPr>
            <a:spLocks noGrp="1"/>
          </p:cNvSpPr>
          <p:nvPr>
            <p:ph type="ftr" sz="quarter" idx="11"/>
          </p:nvPr>
        </p:nvSpPr>
        <p:spPr/>
        <p:txBody>
          <a:bodyPr/>
          <a:lstStyle/>
          <a:p>
            <a:endParaRPr lang="LID4096"/>
          </a:p>
        </p:txBody>
      </p:sp>
      <p:sp>
        <p:nvSpPr>
          <p:cNvPr id="5" name="Slide Number Placeholder 4">
            <a:extLst>
              <a:ext uri="{FF2B5EF4-FFF2-40B4-BE49-F238E27FC236}">
                <a16:creationId xmlns:a16="http://schemas.microsoft.com/office/drawing/2014/main" id="{794F10CD-7F2E-4673-2DBC-C49F05DC3688}"/>
              </a:ext>
            </a:extLst>
          </p:cNvPr>
          <p:cNvSpPr>
            <a:spLocks noGrp="1"/>
          </p:cNvSpPr>
          <p:nvPr>
            <p:ph type="sldNum" sz="quarter" idx="12"/>
          </p:nvPr>
        </p:nvSpPr>
        <p:spPr/>
        <p:txBody>
          <a:bodyPr/>
          <a:lstStyle/>
          <a:p>
            <a:fld id="{E0D0C9AF-4D20-49D8-81AA-701CE21054A6}" type="slidenum">
              <a:rPr lang="LID4096" smtClean="0"/>
              <a:t>16</a:t>
            </a:fld>
            <a:endParaRPr lang="LID4096"/>
          </a:p>
        </p:txBody>
      </p:sp>
      <p:sp>
        <p:nvSpPr>
          <p:cNvPr id="11" name="TextBox 10">
            <a:extLst>
              <a:ext uri="{FF2B5EF4-FFF2-40B4-BE49-F238E27FC236}">
                <a16:creationId xmlns:a16="http://schemas.microsoft.com/office/drawing/2014/main" id="{6950EEDD-45E6-1DA5-AC98-DA46F89C5669}"/>
              </a:ext>
            </a:extLst>
          </p:cNvPr>
          <p:cNvSpPr txBox="1"/>
          <p:nvPr/>
        </p:nvSpPr>
        <p:spPr>
          <a:xfrm>
            <a:off x="677334" y="743049"/>
            <a:ext cx="9815190" cy="6004914"/>
          </a:xfrm>
          <a:prstGeom prst="rect">
            <a:avLst/>
          </a:prstGeom>
          <a:noFill/>
        </p:spPr>
        <p:txBody>
          <a:bodyPr wrap="square">
            <a:spAutoFit/>
          </a:bodyPr>
          <a:lstStyle/>
          <a:p>
            <a:pPr marL="304800" marR="0" indent="-304800">
              <a:lnSpc>
                <a:spcPct val="115000"/>
              </a:lnSpc>
              <a:spcAft>
                <a:spcPts val="800"/>
              </a:spcAft>
              <a:buNone/>
            </a:pPr>
            <a:r>
              <a:rPr lang="en-US" err="1"/>
              <a:t>Gialloreti</a:t>
            </a:r>
            <a:r>
              <a:rPr lang="en-US"/>
              <a:t> E, Leonardo FB, Basa SM, </a:t>
            </a:r>
            <a:r>
              <a:rPr lang="en-US" i="1"/>
              <a:t>et </a:t>
            </a:r>
            <a:r>
              <a:rPr lang="en-US" i="1" err="1"/>
              <a:t>al.</a:t>
            </a:r>
            <a:r>
              <a:rPr lang="en-US" err="1"/>
              <a:t>:Supporting</a:t>
            </a:r>
            <a:r>
              <a:rPr lang="en-US"/>
              <a:t> Iraqi Kurdistan Health Authorities in Post-conflict Recovery: The Development of a Health Monitoring System. </a:t>
            </a:r>
            <a:r>
              <a:rPr lang="en-US" i="1"/>
              <a:t>Public Health Front.</a:t>
            </a:r>
            <a:r>
              <a:rPr lang="en-US"/>
              <a:t> 2020</a:t>
            </a:r>
            <a:endParaRPr lang="en-US" sz="1800" kern="0">
              <a:effectLst/>
              <a:latin typeface="Aptos" panose="020B0004020202020204" pitchFamily="34" charset="0"/>
              <a:ea typeface="Aptos" panose="020B0004020202020204" pitchFamily="34" charset="0"/>
              <a:cs typeface="Times New Roman" panose="02020603050405020304" pitchFamily="18" charset="0"/>
            </a:endParaRPr>
          </a:p>
          <a:p>
            <a:pPr marL="304800" marR="0" indent="-304800">
              <a:lnSpc>
                <a:spcPct val="115000"/>
              </a:lnSpc>
              <a:spcAft>
                <a:spcPts val="800"/>
              </a:spcAft>
              <a:buNone/>
            </a:pPr>
            <a:r>
              <a:rPr lang="en-US" sz="1800" kern="0" err="1">
                <a:effectLst/>
                <a:latin typeface="Aptos" panose="020B0004020202020204" pitchFamily="34" charset="0"/>
                <a:ea typeface="Aptos" panose="020B0004020202020204" pitchFamily="34" charset="0"/>
                <a:cs typeface="Times New Roman" panose="02020603050405020304" pitchFamily="18" charset="0"/>
              </a:rPr>
              <a:t>Hyppönen</a:t>
            </a:r>
            <a:r>
              <a:rPr lang="en-US" sz="1800" kern="0">
                <a:effectLst/>
                <a:latin typeface="Aptos" panose="020B0004020202020204" pitchFamily="34" charset="0"/>
                <a:ea typeface="Aptos" panose="020B0004020202020204" pitchFamily="34" charset="0"/>
                <a:cs typeface="Times New Roman" panose="02020603050405020304" pitchFamily="18" charset="0"/>
              </a:rPr>
              <a:t>, H., Ronchi, E., &amp; Adler-Milstein, J. (2016). Health care performance indicators for health information systems. </a:t>
            </a:r>
            <a:r>
              <a:rPr lang="en-US" sz="1800" i="1" kern="0">
                <a:effectLst/>
                <a:latin typeface="Aptos" panose="020B0004020202020204" pitchFamily="34" charset="0"/>
                <a:ea typeface="Aptos" panose="020B0004020202020204" pitchFamily="34" charset="0"/>
                <a:cs typeface="Times New Roman" panose="02020603050405020304" pitchFamily="18" charset="0"/>
              </a:rPr>
              <a:t>Evidence-Based Health Informatics: Promoting Safety and Efficiency through Scientific Methods and Ethical Policy</a:t>
            </a:r>
            <a:r>
              <a:rPr lang="en-US" sz="1800" kern="0">
                <a:effectLst/>
                <a:latin typeface="Aptos" panose="020B0004020202020204" pitchFamily="34" charset="0"/>
                <a:ea typeface="Aptos" panose="020B0004020202020204" pitchFamily="34" charset="0"/>
                <a:cs typeface="Times New Roman" panose="02020603050405020304" pitchFamily="18" charset="0"/>
              </a:rPr>
              <a:t>, </a:t>
            </a:r>
            <a:r>
              <a:rPr lang="en-US" sz="1800" i="1" kern="0">
                <a:effectLst/>
                <a:latin typeface="Aptos" panose="020B0004020202020204" pitchFamily="34" charset="0"/>
                <a:ea typeface="Aptos" panose="020B0004020202020204" pitchFamily="34" charset="0"/>
                <a:cs typeface="Times New Roman" panose="02020603050405020304" pitchFamily="18" charset="0"/>
              </a:rPr>
              <a:t>222</a:t>
            </a:r>
            <a:r>
              <a:rPr lang="en-US" sz="1800" kern="0">
                <a:effectLst/>
                <a:latin typeface="Aptos" panose="020B0004020202020204" pitchFamily="34" charset="0"/>
                <a:ea typeface="Aptos" panose="020B0004020202020204" pitchFamily="34" charset="0"/>
                <a:cs typeface="Times New Roman" panose="02020603050405020304" pitchFamily="18" charset="0"/>
              </a:rPr>
              <a:t>(Mannerheimintie 166), 181–194. </a:t>
            </a:r>
            <a:r>
              <a:rPr lang="en-US" sz="1800" kern="0">
                <a:effectLst/>
                <a:latin typeface="Aptos" panose="020B0004020202020204" pitchFamily="34" charset="0"/>
                <a:ea typeface="Aptos" panose="020B0004020202020204" pitchFamily="34" charset="0"/>
                <a:cs typeface="Times New Roman" panose="02020603050405020304" pitchFamily="18" charset="0"/>
                <a:hlinkClick r:id="rId2"/>
              </a:rPr>
              <a:t>https://doi.org/10.3233/978-1-61499-635-4-181</a:t>
            </a:r>
            <a:endParaRPr lang="en-US" sz="1800" kern="0">
              <a:effectLst/>
              <a:latin typeface="Aptos" panose="020B0004020202020204" pitchFamily="34" charset="0"/>
              <a:ea typeface="Aptos" panose="020B0004020202020204" pitchFamily="34" charset="0"/>
              <a:cs typeface="Times New Roman" panose="02020603050405020304" pitchFamily="18" charset="0"/>
            </a:endParaRPr>
          </a:p>
          <a:p>
            <a:pPr marL="304800" marR="0" indent="-304800">
              <a:lnSpc>
                <a:spcPct val="115000"/>
              </a:lnSpc>
              <a:spcAft>
                <a:spcPts val="800"/>
              </a:spcAft>
              <a:buNone/>
            </a:pPr>
            <a:r>
              <a:rPr lang="en-US" err="1"/>
              <a:t>Nshimyiryo</a:t>
            </a:r>
            <a:r>
              <a:rPr lang="en-US"/>
              <a:t> A, Kirk CM, Sauer SM, </a:t>
            </a:r>
            <a:r>
              <a:rPr lang="en-US" i="1"/>
              <a:t>et al.</a:t>
            </a:r>
            <a:r>
              <a:rPr lang="en-US"/>
              <a:t>: Health management information system (HMIS) data verification: a case study in four districts in Rwanda. </a:t>
            </a:r>
            <a:r>
              <a:rPr lang="en-US" i="1" err="1"/>
              <a:t>PLoS</a:t>
            </a:r>
            <a:r>
              <a:rPr lang="en-US" i="1"/>
              <a:t> One.</a:t>
            </a:r>
            <a:r>
              <a:rPr lang="en-US"/>
              <a:t> 2020; </a:t>
            </a:r>
            <a:r>
              <a:rPr lang="en-US" b="1"/>
              <a:t>15</a:t>
            </a:r>
            <a:r>
              <a:rPr lang="en-US"/>
              <a:t>(7): e0235823</a:t>
            </a:r>
            <a:endParaRPr lang="en-US" sz="1800" kern="100">
              <a:effectLst/>
              <a:latin typeface="Aptos" panose="020B0004020202020204" pitchFamily="34" charset="0"/>
              <a:ea typeface="Aptos" panose="020B0004020202020204" pitchFamily="34" charset="0"/>
              <a:cs typeface="Times New Roman" panose="02020603050405020304" pitchFamily="18" charset="0"/>
            </a:endParaRPr>
          </a:p>
          <a:p>
            <a:pPr marL="304800" marR="0" indent="-304800">
              <a:lnSpc>
                <a:spcPct val="115000"/>
              </a:lnSpc>
              <a:spcAft>
                <a:spcPts val="800"/>
              </a:spcAft>
              <a:buNone/>
            </a:pPr>
            <a:r>
              <a:rPr lang="en-US" sz="1800" kern="0">
                <a:effectLst/>
                <a:latin typeface="Aptos" panose="020B0004020202020204" pitchFamily="34" charset="0"/>
                <a:ea typeface="Aptos" panose="020B0004020202020204" pitchFamily="34" charset="0"/>
                <a:cs typeface="Times New Roman" panose="02020603050405020304" pitchFamily="18" charset="0"/>
              </a:rPr>
              <a:t>Proksch, D., Busch-Casler, J., Haberstroh, M. M., &amp; </a:t>
            </a:r>
            <a:r>
              <a:rPr lang="en-US" sz="1800" kern="0" err="1">
                <a:effectLst/>
                <a:latin typeface="Aptos" panose="020B0004020202020204" pitchFamily="34" charset="0"/>
                <a:ea typeface="Aptos" panose="020B0004020202020204" pitchFamily="34" charset="0"/>
                <a:cs typeface="Times New Roman" panose="02020603050405020304" pitchFamily="18" charset="0"/>
              </a:rPr>
              <a:t>Pinkwart</a:t>
            </a:r>
            <a:r>
              <a:rPr lang="en-US" sz="1800" kern="0">
                <a:effectLst/>
                <a:latin typeface="Aptos" panose="020B0004020202020204" pitchFamily="34" charset="0"/>
                <a:ea typeface="Aptos" panose="020B0004020202020204" pitchFamily="34" charset="0"/>
                <a:cs typeface="Times New Roman" panose="02020603050405020304" pitchFamily="18" charset="0"/>
              </a:rPr>
              <a:t>, A. (2019). National health innovation systems: Clustering the OECD countries by innovative output in healthcare using a multi indicator approach. </a:t>
            </a:r>
            <a:r>
              <a:rPr lang="en-US" sz="1800" i="1" kern="0">
                <a:effectLst/>
                <a:latin typeface="Aptos" panose="020B0004020202020204" pitchFamily="34" charset="0"/>
                <a:ea typeface="Aptos" panose="020B0004020202020204" pitchFamily="34" charset="0"/>
                <a:cs typeface="Times New Roman" panose="02020603050405020304" pitchFamily="18" charset="0"/>
              </a:rPr>
              <a:t>Research Policy</a:t>
            </a:r>
            <a:r>
              <a:rPr lang="en-US" sz="1800" kern="0">
                <a:effectLst/>
                <a:latin typeface="Aptos" panose="020B0004020202020204" pitchFamily="34" charset="0"/>
                <a:ea typeface="Aptos" panose="020B0004020202020204" pitchFamily="34" charset="0"/>
                <a:cs typeface="Times New Roman" panose="02020603050405020304" pitchFamily="18" charset="0"/>
              </a:rPr>
              <a:t>, </a:t>
            </a:r>
            <a:r>
              <a:rPr lang="en-US" sz="1800" i="1" kern="0">
                <a:effectLst/>
                <a:latin typeface="Aptos" panose="020B0004020202020204" pitchFamily="34" charset="0"/>
                <a:ea typeface="Aptos" panose="020B0004020202020204" pitchFamily="34" charset="0"/>
                <a:cs typeface="Times New Roman" panose="02020603050405020304" pitchFamily="18" charset="0"/>
              </a:rPr>
              <a:t>48</a:t>
            </a:r>
            <a:r>
              <a:rPr lang="en-US" sz="1800" kern="0">
                <a:effectLst/>
                <a:latin typeface="Aptos" panose="020B0004020202020204" pitchFamily="34" charset="0"/>
                <a:ea typeface="Aptos" panose="020B0004020202020204" pitchFamily="34" charset="0"/>
                <a:cs typeface="Times New Roman" panose="02020603050405020304" pitchFamily="18" charset="0"/>
              </a:rPr>
              <a:t>(1), 169–179. </a:t>
            </a:r>
            <a:r>
              <a:rPr lang="en-US" sz="1800" kern="0">
                <a:effectLst/>
                <a:latin typeface="Aptos" panose="020B0004020202020204" pitchFamily="34" charset="0"/>
                <a:ea typeface="Aptos" panose="020B0004020202020204" pitchFamily="34" charset="0"/>
                <a:cs typeface="Times New Roman" panose="02020603050405020304" pitchFamily="18" charset="0"/>
                <a:hlinkClick r:id="rId3"/>
              </a:rPr>
              <a:t>https://doi.org/10.1016/j.respol.2018.08.004</a:t>
            </a:r>
            <a:endParaRPr lang="en-US" sz="1800" kern="100">
              <a:effectLst/>
              <a:latin typeface="Aptos" panose="020B0004020202020204" pitchFamily="34" charset="0"/>
              <a:ea typeface="Aptos" panose="020B0004020202020204" pitchFamily="34" charset="0"/>
              <a:cs typeface="Times New Roman" panose="02020603050405020304" pitchFamily="18" charset="0"/>
            </a:endParaRPr>
          </a:p>
          <a:p>
            <a:pPr marL="304800" marR="0" indent="-304800">
              <a:lnSpc>
                <a:spcPct val="115000"/>
              </a:lnSpc>
              <a:spcAft>
                <a:spcPts val="800"/>
              </a:spcAft>
              <a:buNone/>
            </a:pPr>
            <a:r>
              <a:rPr lang="en-US" sz="1800" kern="0" err="1">
                <a:effectLst/>
                <a:latin typeface="Aptos" panose="020B0004020202020204" pitchFamily="34" charset="0"/>
                <a:ea typeface="Aptos" panose="020B0004020202020204" pitchFamily="34" charset="0"/>
                <a:cs typeface="Times New Roman" panose="02020603050405020304" pitchFamily="18" charset="0"/>
              </a:rPr>
              <a:t>Willmeroth</a:t>
            </a:r>
            <a:r>
              <a:rPr lang="en-US" sz="1800" kern="0">
                <a:effectLst/>
                <a:latin typeface="Aptos" panose="020B0004020202020204" pitchFamily="34" charset="0"/>
                <a:ea typeface="Aptos" panose="020B0004020202020204" pitchFamily="34" charset="0"/>
                <a:cs typeface="Times New Roman" panose="02020603050405020304" pitchFamily="18" charset="0"/>
              </a:rPr>
              <a:t>, T., </a:t>
            </a:r>
            <a:r>
              <a:rPr lang="en-US" sz="1800" kern="0" err="1">
                <a:effectLst/>
                <a:latin typeface="Aptos" panose="020B0004020202020204" pitchFamily="34" charset="0"/>
                <a:ea typeface="Aptos" panose="020B0004020202020204" pitchFamily="34" charset="0"/>
                <a:cs typeface="Times New Roman" panose="02020603050405020304" pitchFamily="18" charset="0"/>
              </a:rPr>
              <a:t>Wesselborg</a:t>
            </a:r>
            <a:r>
              <a:rPr lang="en-US" sz="1800" kern="0">
                <a:effectLst/>
                <a:latin typeface="Aptos" panose="020B0004020202020204" pitchFamily="34" charset="0"/>
                <a:ea typeface="Aptos" panose="020B0004020202020204" pitchFamily="34" charset="0"/>
                <a:cs typeface="Times New Roman" panose="02020603050405020304" pitchFamily="18" charset="0"/>
              </a:rPr>
              <a:t>, B., &amp; Kuske, S. (2019). Implementation Outcomes and Indicators as a New Challenge in Health Services Research: A Systematic Scoping Review. </a:t>
            </a:r>
            <a:r>
              <a:rPr lang="en-US" sz="1800" i="1" kern="0">
                <a:effectLst/>
                <a:latin typeface="Aptos" panose="020B0004020202020204" pitchFamily="34" charset="0"/>
                <a:ea typeface="Aptos" panose="020B0004020202020204" pitchFamily="34" charset="0"/>
                <a:cs typeface="Times New Roman" panose="02020603050405020304" pitchFamily="18" charset="0"/>
              </a:rPr>
              <a:t>Inquiry (United States)</a:t>
            </a:r>
            <a:r>
              <a:rPr lang="en-US" sz="1800" kern="0">
                <a:effectLst/>
                <a:latin typeface="Aptos" panose="020B0004020202020204" pitchFamily="34" charset="0"/>
                <a:ea typeface="Aptos" panose="020B0004020202020204" pitchFamily="34" charset="0"/>
                <a:cs typeface="Times New Roman" panose="02020603050405020304" pitchFamily="18" charset="0"/>
              </a:rPr>
              <a:t>, </a:t>
            </a:r>
            <a:r>
              <a:rPr lang="en-US" sz="1800" i="1" kern="0">
                <a:effectLst/>
                <a:latin typeface="Aptos" panose="020B0004020202020204" pitchFamily="34" charset="0"/>
                <a:ea typeface="Aptos" panose="020B0004020202020204" pitchFamily="34" charset="0"/>
                <a:cs typeface="Times New Roman" panose="02020603050405020304" pitchFamily="18" charset="0"/>
              </a:rPr>
              <a:t>56</a:t>
            </a:r>
            <a:r>
              <a:rPr lang="en-US" sz="1800" kern="0">
                <a:effectLst/>
                <a:latin typeface="Aptos" panose="020B0004020202020204" pitchFamily="34" charset="0"/>
                <a:ea typeface="Aptos" panose="020B0004020202020204" pitchFamily="34" charset="0"/>
                <a:cs typeface="Times New Roman" panose="02020603050405020304" pitchFamily="18" charset="0"/>
              </a:rPr>
              <a:t>. </a:t>
            </a:r>
            <a:r>
              <a:rPr lang="en-US" sz="1800" kern="0">
                <a:effectLst/>
                <a:latin typeface="Aptos" panose="020B0004020202020204" pitchFamily="34" charset="0"/>
                <a:ea typeface="Aptos" panose="020B0004020202020204" pitchFamily="34" charset="0"/>
                <a:cs typeface="Times New Roman" panose="02020603050405020304" pitchFamily="18" charset="0"/>
                <a:hlinkClick r:id="rId4"/>
              </a:rPr>
              <a:t>https://doi.org/10.1177/0046958019861257</a:t>
            </a:r>
            <a:endParaRPr lang="en-US" sz="1800" kern="0">
              <a:effectLst/>
              <a:latin typeface="Aptos" panose="020B0004020202020204" pitchFamily="34" charset="0"/>
              <a:ea typeface="Aptos" panose="020B0004020202020204" pitchFamily="34" charset="0"/>
              <a:cs typeface="Times New Roman" panose="02020603050405020304" pitchFamily="18" charset="0"/>
            </a:endParaRPr>
          </a:p>
          <a:p>
            <a:pPr marL="304800" marR="0" indent="-304800">
              <a:lnSpc>
                <a:spcPct val="115000"/>
              </a:lnSpc>
              <a:spcAft>
                <a:spcPts val="800"/>
              </a:spcAft>
              <a:buNone/>
            </a:pPr>
            <a:endParaRPr lang="en-US" sz="1800" kern="10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4402247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140F2-01E6-F179-1C9B-AAB99B1204F7}"/>
              </a:ext>
            </a:extLst>
          </p:cNvPr>
          <p:cNvSpPr>
            <a:spLocks noGrp="1"/>
          </p:cNvSpPr>
          <p:nvPr>
            <p:ph type="title"/>
          </p:nvPr>
        </p:nvSpPr>
        <p:spPr>
          <a:xfrm>
            <a:off x="624648" y="2885085"/>
            <a:ext cx="10243572" cy="1672166"/>
          </a:xfrm>
        </p:spPr>
        <p:txBody>
          <a:bodyPr>
            <a:normAutofit fontScale="90000"/>
          </a:bodyPr>
          <a:lstStyle/>
          <a:p>
            <a:r>
              <a:rPr lang="en-US" b="1" dirty="0">
                <a:solidFill>
                  <a:srgbClr val="FF0000"/>
                </a:solidFill>
                <a:latin typeface="Avenir Next LT Pro" panose="020B0504020202020204" pitchFamily="34" charset="0"/>
              </a:rPr>
              <a:t>"You can have data without information, but you cannot have information without data."</a:t>
            </a:r>
            <a:r>
              <a:rPr lang="en-US" dirty="0">
                <a:solidFill>
                  <a:srgbClr val="FF0000"/>
                </a:solidFill>
                <a:latin typeface="Avenir Next LT Pro" panose="020B0504020202020204" pitchFamily="34" charset="0"/>
              </a:rPr>
              <a:t> </a:t>
            </a:r>
            <a:br>
              <a:rPr lang="en-US" dirty="0">
                <a:solidFill>
                  <a:srgbClr val="FF0000"/>
                </a:solidFill>
                <a:latin typeface="Avenir Next LT Pro" panose="020B0504020202020204" pitchFamily="34" charset="0"/>
              </a:rPr>
            </a:br>
            <a:r>
              <a:rPr lang="en-US" dirty="0">
                <a:solidFill>
                  <a:srgbClr val="FF0000"/>
                </a:solidFill>
                <a:latin typeface="Avenir Next LT Pro" panose="020B0504020202020204" pitchFamily="34" charset="0"/>
              </a:rPr>
              <a:t>– </a:t>
            </a:r>
            <a:r>
              <a:rPr lang="en-US" i="1" dirty="0">
                <a:solidFill>
                  <a:srgbClr val="FF0000"/>
                </a:solidFill>
                <a:latin typeface="Avenir Next LT Pro" panose="020B0504020202020204" pitchFamily="34" charset="0"/>
              </a:rPr>
              <a:t>Daniel Keys Moran</a:t>
            </a:r>
            <a:endParaRPr lang="en-US" dirty="0">
              <a:solidFill>
                <a:srgbClr val="FF0000"/>
              </a:solidFill>
              <a:latin typeface="Avenir Next LT Pro" panose="020B0504020202020204" pitchFamily="34" charset="0"/>
            </a:endParaRPr>
          </a:p>
        </p:txBody>
      </p:sp>
      <p:sp>
        <p:nvSpPr>
          <p:cNvPr id="5" name="Slide Number Placeholder 4">
            <a:extLst>
              <a:ext uri="{FF2B5EF4-FFF2-40B4-BE49-F238E27FC236}">
                <a16:creationId xmlns:a16="http://schemas.microsoft.com/office/drawing/2014/main" id="{962CB00E-1B53-FB26-895A-8FCB1D253C3E}"/>
              </a:ext>
            </a:extLst>
          </p:cNvPr>
          <p:cNvSpPr>
            <a:spLocks noGrp="1"/>
          </p:cNvSpPr>
          <p:nvPr>
            <p:ph type="sldNum" sz="quarter" idx="12"/>
          </p:nvPr>
        </p:nvSpPr>
        <p:spPr/>
        <p:txBody>
          <a:bodyPr/>
          <a:lstStyle/>
          <a:p>
            <a:fld id="{E0D0C9AF-4D20-49D8-81AA-701CE21054A6}" type="slidenum">
              <a:rPr lang="LID4096" smtClean="0"/>
              <a:t>17</a:t>
            </a:fld>
            <a:endParaRPr lang="LID4096"/>
          </a:p>
        </p:txBody>
      </p:sp>
      <p:pic>
        <p:nvPicPr>
          <p:cNvPr id="6" name="Picture 5" descr="A blue circle with a hand and a drop of water on it&#10;&#10;Description automatically generated">
            <a:extLst>
              <a:ext uri="{FF2B5EF4-FFF2-40B4-BE49-F238E27FC236}">
                <a16:creationId xmlns:a16="http://schemas.microsoft.com/office/drawing/2014/main" id="{C7CACC85-C470-D9B9-7F85-803707E0A898}"/>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78199" y="116835"/>
            <a:ext cx="2397853" cy="2402545"/>
          </a:xfrm>
          <a:prstGeom prst="rect">
            <a:avLst/>
          </a:prstGeom>
        </p:spPr>
      </p:pic>
      <p:sp>
        <p:nvSpPr>
          <p:cNvPr id="7" name="Footer Placeholder 6">
            <a:extLst>
              <a:ext uri="{FF2B5EF4-FFF2-40B4-BE49-F238E27FC236}">
                <a16:creationId xmlns:a16="http://schemas.microsoft.com/office/drawing/2014/main" id="{E23AFD06-ED51-85B8-9F30-D22AF0823852}"/>
              </a:ext>
            </a:extLst>
          </p:cNvPr>
          <p:cNvSpPr>
            <a:spLocks noGrp="1" noRot="1" noMove="1" noResize="1" noEditPoints="1" noAdjustHandles="1" noChangeArrowheads="1" noChangeShapeType="1"/>
          </p:cNvSpPr>
          <p:nvPr>
            <p:ph type="ftr" sz="quarter" idx="11"/>
          </p:nvPr>
        </p:nvSpPr>
        <p:spPr/>
        <p:txBody>
          <a:bodyPr/>
          <a:lstStyle/>
          <a:p>
            <a:r>
              <a:rPr lang="en-US" sz="1600">
                <a:solidFill>
                  <a:srgbClr val="005B84"/>
                </a:solidFill>
              </a:rPr>
              <a:t>IPNET-K Conference 2025</a:t>
            </a:r>
            <a:endParaRPr lang="LID4096" sz="1600">
              <a:solidFill>
                <a:srgbClr val="005B84"/>
              </a:solidFill>
            </a:endParaRPr>
          </a:p>
        </p:txBody>
      </p:sp>
    </p:spTree>
    <p:extLst>
      <p:ext uri="{BB962C8B-B14F-4D97-AF65-F5344CB8AC3E}">
        <p14:creationId xmlns:p14="http://schemas.microsoft.com/office/powerpoint/2010/main" val="24041678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E1E09-5E80-9F8F-0279-6157EC3D3E5E}"/>
              </a:ext>
            </a:extLst>
          </p:cNvPr>
          <p:cNvSpPr>
            <a:spLocks noGrp="1"/>
          </p:cNvSpPr>
          <p:nvPr>
            <p:ph type="title"/>
          </p:nvPr>
        </p:nvSpPr>
        <p:spPr>
          <a:xfrm>
            <a:off x="1341012" y="2487868"/>
            <a:ext cx="8596668" cy="2107381"/>
          </a:xfrm>
        </p:spPr>
        <p:txBody>
          <a:bodyPr>
            <a:normAutofit/>
          </a:bodyPr>
          <a:lstStyle/>
          <a:p>
            <a:pPr algn="ctr"/>
            <a:r>
              <a:rPr lang="en-US" sz="4800" dirty="0"/>
              <a:t>THANK YOU</a:t>
            </a:r>
          </a:p>
        </p:txBody>
      </p:sp>
      <p:sp>
        <p:nvSpPr>
          <p:cNvPr id="4" name="Footer Placeholder 3">
            <a:extLst>
              <a:ext uri="{FF2B5EF4-FFF2-40B4-BE49-F238E27FC236}">
                <a16:creationId xmlns:a16="http://schemas.microsoft.com/office/drawing/2014/main" id="{9139B023-5B7C-0056-08D9-6B4E586F4B3C}"/>
              </a:ext>
            </a:extLst>
          </p:cNvPr>
          <p:cNvSpPr>
            <a:spLocks noGrp="1"/>
          </p:cNvSpPr>
          <p:nvPr>
            <p:ph type="ftr" sz="quarter" idx="11"/>
          </p:nvPr>
        </p:nvSpPr>
        <p:spPr/>
        <p:txBody>
          <a:bodyPr/>
          <a:lstStyle/>
          <a:p>
            <a:r>
              <a:rPr lang="en-US" dirty="0"/>
              <a:t>Ruth Thuku Ann Kamuyu</a:t>
            </a:r>
            <a:endParaRPr lang="LID4096" dirty="0"/>
          </a:p>
        </p:txBody>
      </p:sp>
      <p:sp>
        <p:nvSpPr>
          <p:cNvPr id="5" name="Slide Number Placeholder 4">
            <a:extLst>
              <a:ext uri="{FF2B5EF4-FFF2-40B4-BE49-F238E27FC236}">
                <a16:creationId xmlns:a16="http://schemas.microsoft.com/office/drawing/2014/main" id="{0C19F550-55ED-521D-36C6-86BF83B26648}"/>
              </a:ext>
            </a:extLst>
          </p:cNvPr>
          <p:cNvSpPr>
            <a:spLocks noGrp="1"/>
          </p:cNvSpPr>
          <p:nvPr>
            <p:ph type="sldNum" sz="quarter" idx="12"/>
          </p:nvPr>
        </p:nvSpPr>
        <p:spPr/>
        <p:txBody>
          <a:bodyPr/>
          <a:lstStyle/>
          <a:p>
            <a:fld id="{E0D0C9AF-4D20-49D8-81AA-701CE21054A6}" type="slidenum">
              <a:rPr lang="LID4096" smtClean="0"/>
              <a:t>18</a:t>
            </a:fld>
            <a:endParaRPr lang="LID4096"/>
          </a:p>
        </p:txBody>
      </p:sp>
    </p:spTree>
    <p:extLst>
      <p:ext uri="{BB962C8B-B14F-4D97-AF65-F5344CB8AC3E}">
        <p14:creationId xmlns:p14="http://schemas.microsoft.com/office/powerpoint/2010/main" val="3474023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5CC05-07FC-61FC-22C8-9D6375F67BFF}"/>
              </a:ext>
            </a:extLst>
          </p:cNvPr>
          <p:cNvSpPr>
            <a:spLocks noGrp="1"/>
          </p:cNvSpPr>
          <p:nvPr>
            <p:ph type="title"/>
          </p:nvPr>
        </p:nvSpPr>
        <p:spPr>
          <a:xfrm>
            <a:off x="451716" y="118751"/>
            <a:ext cx="8596668" cy="570271"/>
          </a:xfrm>
        </p:spPr>
        <p:txBody>
          <a:bodyPr>
            <a:noAutofit/>
          </a:bodyPr>
          <a:lstStyle/>
          <a:p>
            <a:r>
              <a:rPr lang="en-GB" dirty="0">
                <a:solidFill>
                  <a:srgbClr val="5FCBEF"/>
                </a:solidFill>
              </a:rPr>
              <a:t>Introduction</a:t>
            </a:r>
            <a:endParaRPr lang="LID4096" dirty="0">
              <a:solidFill>
                <a:srgbClr val="5FCBEF"/>
              </a:solidFill>
            </a:endParaRPr>
          </a:p>
        </p:txBody>
      </p:sp>
      <p:sp>
        <p:nvSpPr>
          <p:cNvPr id="3" name="Content Placeholder 2">
            <a:extLst>
              <a:ext uri="{FF2B5EF4-FFF2-40B4-BE49-F238E27FC236}">
                <a16:creationId xmlns:a16="http://schemas.microsoft.com/office/drawing/2014/main" id="{CA57B07C-A86F-A7C1-BA61-34DDA5CE7900}"/>
              </a:ext>
            </a:extLst>
          </p:cNvPr>
          <p:cNvSpPr>
            <a:spLocks noGrp="1"/>
          </p:cNvSpPr>
          <p:nvPr>
            <p:ph idx="1"/>
          </p:nvPr>
        </p:nvSpPr>
        <p:spPr>
          <a:xfrm>
            <a:off x="784919" y="1182195"/>
            <a:ext cx="8894369" cy="4859643"/>
          </a:xfrm>
        </p:spPr>
        <p:txBody>
          <a:bodyPr/>
          <a:lstStyle/>
          <a:p>
            <a:r>
              <a:rPr lang="en-US" dirty="0"/>
              <a:t>The most challenging issue in monitoring and evaluation of IPC indicators in healthcare is the development of a </a:t>
            </a:r>
            <a:r>
              <a:rPr lang="en-US" b="1" dirty="0"/>
              <a:t>systematic way of measurement and utilization of indicators for improvement</a:t>
            </a:r>
            <a:r>
              <a:rPr lang="en-US" dirty="0"/>
              <a:t>. Development of such a system that incorporates variance reporting requires intensive effort and inclusion of each team member.</a:t>
            </a:r>
          </a:p>
          <a:p>
            <a:pPr marL="0" indent="0">
              <a:buNone/>
            </a:pPr>
            <a:endParaRPr lang="en-US" dirty="0"/>
          </a:p>
          <a:p>
            <a:r>
              <a:rPr lang="en-US" dirty="0"/>
              <a:t>To address this, dashboards were developed to improve visibility and track trends in key performance data. This approach supports timely action and strengthens infection prevention and patient safety efforts across organization.</a:t>
            </a:r>
          </a:p>
          <a:p>
            <a:endParaRPr lang="en-US" dirty="0"/>
          </a:p>
        </p:txBody>
      </p:sp>
      <p:sp>
        <p:nvSpPr>
          <p:cNvPr id="4" name="Footer Placeholder 3">
            <a:extLst>
              <a:ext uri="{FF2B5EF4-FFF2-40B4-BE49-F238E27FC236}">
                <a16:creationId xmlns:a16="http://schemas.microsoft.com/office/drawing/2014/main" id="{4F4156DD-B912-EEE7-ACC5-95D1B981DE1A}"/>
              </a:ext>
            </a:extLst>
          </p:cNvPr>
          <p:cNvSpPr>
            <a:spLocks noGrp="1" noRot="1" noMove="1" noResize="1" noEditPoints="1" noAdjustHandles="1" noChangeArrowheads="1" noChangeShapeType="1"/>
          </p:cNvSpPr>
          <p:nvPr>
            <p:ph type="ftr" sz="quarter" idx="11"/>
          </p:nvPr>
        </p:nvSpPr>
        <p:spPr>
          <a:xfrm>
            <a:off x="333205" y="6183287"/>
            <a:ext cx="8702640" cy="365125"/>
          </a:xfrm>
        </p:spPr>
        <p:txBody>
          <a:bodyPr/>
          <a:lstStyle/>
          <a:p>
            <a:r>
              <a:rPr lang="en-US" dirty="0"/>
              <a:t>Ruth Thuku Ann Kamuyu</a:t>
            </a:r>
            <a:endParaRPr lang="LID4096" dirty="0"/>
          </a:p>
          <a:p>
            <a:endParaRPr lang="LID4096" dirty="0">
              <a:solidFill>
                <a:srgbClr val="005B84"/>
              </a:solidFill>
            </a:endParaRPr>
          </a:p>
        </p:txBody>
      </p:sp>
      <p:sp>
        <p:nvSpPr>
          <p:cNvPr id="5" name="Slide Number Placeholder 4">
            <a:extLst>
              <a:ext uri="{FF2B5EF4-FFF2-40B4-BE49-F238E27FC236}">
                <a16:creationId xmlns:a16="http://schemas.microsoft.com/office/drawing/2014/main" id="{A848E924-4D85-8DF6-37DB-657E99F221D8}"/>
              </a:ext>
            </a:extLst>
          </p:cNvPr>
          <p:cNvSpPr>
            <a:spLocks noGrp="1"/>
          </p:cNvSpPr>
          <p:nvPr>
            <p:ph type="sldNum" sz="quarter" idx="12"/>
          </p:nvPr>
        </p:nvSpPr>
        <p:spPr>
          <a:xfrm>
            <a:off x="8590663" y="6088988"/>
            <a:ext cx="683339" cy="365125"/>
          </a:xfrm>
        </p:spPr>
        <p:txBody>
          <a:bodyPr/>
          <a:lstStyle/>
          <a:p>
            <a:fld id="{E0D0C9AF-4D20-49D8-81AA-701CE21054A6}" type="slidenum">
              <a:rPr lang="LID4096" smtClean="0"/>
              <a:t>2</a:t>
            </a:fld>
            <a:endParaRPr lang="LID4096"/>
          </a:p>
        </p:txBody>
      </p:sp>
      <p:pic>
        <p:nvPicPr>
          <p:cNvPr id="6" name="Picture 5" descr="A blue circle with a hand and a drop of water on it&#10;&#10;Description automatically generated">
            <a:extLst>
              <a:ext uri="{FF2B5EF4-FFF2-40B4-BE49-F238E27FC236}">
                <a16:creationId xmlns:a16="http://schemas.microsoft.com/office/drawing/2014/main" id="{A32FB3A7-7FF0-E0BC-CC36-9AFF95D14443}"/>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9679288" y="237485"/>
            <a:ext cx="2060996" cy="2065029"/>
          </a:xfrm>
          <a:prstGeom prst="rect">
            <a:avLst/>
          </a:prstGeom>
        </p:spPr>
      </p:pic>
    </p:spTree>
    <p:extLst>
      <p:ext uri="{BB962C8B-B14F-4D97-AF65-F5344CB8AC3E}">
        <p14:creationId xmlns:p14="http://schemas.microsoft.com/office/powerpoint/2010/main" val="2485494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8B2D3-0B7E-0DE2-E99C-F22853EB5D5E}"/>
              </a:ext>
            </a:extLst>
          </p:cNvPr>
          <p:cNvSpPr>
            <a:spLocks noGrp="1"/>
          </p:cNvSpPr>
          <p:nvPr>
            <p:ph type="title"/>
          </p:nvPr>
        </p:nvSpPr>
        <p:spPr>
          <a:xfrm>
            <a:off x="677334" y="202122"/>
            <a:ext cx="8596668" cy="614516"/>
          </a:xfrm>
        </p:spPr>
        <p:txBody>
          <a:bodyPr>
            <a:noAutofit/>
          </a:bodyPr>
          <a:lstStyle/>
          <a:p>
            <a:r>
              <a:rPr lang="en-GB" dirty="0">
                <a:solidFill>
                  <a:srgbClr val="5FCBEF"/>
                </a:solidFill>
              </a:rPr>
              <a:t>Introduction</a:t>
            </a:r>
            <a:endParaRPr lang="en-US" dirty="0">
              <a:solidFill>
                <a:srgbClr val="5FCBEF"/>
              </a:solidFill>
            </a:endParaRPr>
          </a:p>
        </p:txBody>
      </p:sp>
      <p:sp>
        <p:nvSpPr>
          <p:cNvPr id="3" name="Content Placeholder 2">
            <a:extLst>
              <a:ext uri="{FF2B5EF4-FFF2-40B4-BE49-F238E27FC236}">
                <a16:creationId xmlns:a16="http://schemas.microsoft.com/office/drawing/2014/main" id="{BCCBB6FE-FC9C-58D2-606F-127DE8504156}"/>
              </a:ext>
            </a:extLst>
          </p:cNvPr>
          <p:cNvSpPr>
            <a:spLocks noGrp="1"/>
          </p:cNvSpPr>
          <p:nvPr>
            <p:ph idx="1"/>
          </p:nvPr>
        </p:nvSpPr>
        <p:spPr>
          <a:xfrm>
            <a:off x="677334" y="988143"/>
            <a:ext cx="9071350" cy="5053220"/>
          </a:xfrm>
        </p:spPr>
        <p:txBody>
          <a:bodyPr>
            <a:normAutofit/>
          </a:bodyPr>
          <a:lstStyle/>
          <a:p>
            <a:r>
              <a:rPr lang="en-US" dirty="0"/>
              <a:t>The introduction of an innovative spreadsheet-based dashboard for infection control indicators addresses these challenges by:</a:t>
            </a:r>
          </a:p>
          <a:p>
            <a:pPr lvl="1">
              <a:buFont typeface="Wingdings" panose="05000000000000000000" pitchFamily="2" charset="2"/>
              <a:buChar char="q"/>
            </a:pPr>
            <a:r>
              <a:rPr lang="en-US" sz="1800" b="1" dirty="0"/>
              <a:t>Streamlining reporting</a:t>
            </a:r>
            <a:r>
              <a:rPr lang="en-US" sz="1800" dirty="0"/>
              <a:t> into a single, automated platform, reducing delays and human-to-human dependency.</a:t>
            </a:r>
          </a:p>
          <a:p>
            <a:pPr lvl="1">
              <a:buFont typeface="Wingdings" panose="05000000000000000000" pitchFamily="2" charset="2"/>
              <a:buChar char="q"/>
            </a:pPr>
            <a:r>
              <a:rPr lang="en-US" sz="1800" b="1" dirty="0"/>
              <a:t>Enhancing participation</a:t>
            </a:r>
            <a:r>
              <a:rPr lang="en-US" sz="1800" dirty="0"/>
              <a:t> of unit-level staff in monitoring, through accessible and transparent dashboards.</a:t>
            </a:r>
          </a:p>
          <a:p>
            <a:pPr lvl="1">
              <a:buFont typeface="Wingdings" panose="05000000000000000000" pitchFamily="2" charset="2"/>
              <a:buChar char="q"/>
            </a:pPr>
            <a:r>
              <a:rPr lang="en-US" sz="1800" b="1" dirty="0"/>
              <a:t>Centralizing data storage</a:t>
            </a:r>
            <a:r>
              <a:rPr lang="en-US" sz="1800" dirty="0"/>
              <a:t>, ensuring uniformity, real-time updates, and integration with ICT infrastructure.</a:t>
            </a:r>
          </a:p>
          <a:p>
            <a:pPr lvl="1">
              <a:buFont typeface="Wingdings" panose="05000000000000000000" pitchFamily="2" charset="2"/>
              <a:buChar char="q"/>
            </a:pPr>
            <a:r>
              <a:rPr lang="en-US" sz="1800" b="1" dirty="0"/>
              <a:t>Improving accessibility</a:t>
            </a:r>
            <a:r>
              <a:rPr lang="en-US" sz="1800" dirty="0"/>
              <a:t>, enabling staff to track performance directly and foster evidence-based quality improvement.</a:t>
            </a:r>
          </a:p>
          <a:p>
            <a:pPr lvl="1">
              <a:buFont typeface="Wingdings" panose="05000000000000000000" pitchFamily="2" charset="2"/>
              <a:buChar char="q"/>
            </a:pPr>
            <a:r>
              <a:rPr lang="en-US" sz="1800" b="1" dirty="0"/>
              <a:t>Strengthening data security</a:t>
            </a:r>
            <a:r>
              <a:rPr lang="en-US" sz="1800" dirty="0"/>
              <a:t> through consistent backup and reduced reliance on fragmented files.</a:t>
            </a:r>
          </a:p>
          <a:p>
            <a:endParaRPr lang="en-US" dirty="0"/>
          </a:p>
        </p:txBody>
      </p:sp>
      <p:sp>
        <p:nvSpPr>
          <p:cNvPr id="4" name="Footer Placeholder 3">
            <a:extLst>
              <a:ext uri="{FF2B5EF4-FFF2-40B4-BE49-F238E27FC236}">
                <a16:creationId xmlns:a16="http://schemas.microsoft.com/office/drawing/2014/main" id="{EB0C2624-F828-6843-C7C0-8659D5F9D3DC}"/>
              </a:ext>
            </a:extLst>
          </p:cNvPr>
          <p:cNvSpPr>
            <a:spLocks noGrp="1"/>
          </p:cNvSpPr>
          <p:nvPr>
            <p:ph type="ftr" sz="quarter" idx="11"/>
          </p:nvPr>
        </p:nvSpPr>
        <p:spPr/>
        <p:txBody>
          <a:bodyPr/>
          <a:lstStyle/>
          <a:p>
            <a:r>
              <a:rPr lang="en-US" dirty="0"/>
              <a:t>Ruth Thuku Ann Kamuyu</a:t>
            </a:r>
            <a:endParaRPr lang="LID4096" dirty="0"/>
          </a:p>
        </p:txBody>
      </p:sp>
      <p:sp>
        <p:nvSpPr>
          <p:cNvPr id="5" name="Slide Number Placeholder 4">
            <a:extLst>
              <a:ext uri="{FF2B5EF4-FFF2-40B4-BE49-F238E27FC236}">
                <a16:creationId xmlns:a16="http://schemas.microsoft.com/office/drawing/2014/main" id="{0B692192-4B10-8A3E-6CC4-F6BCB1BA116E}"/>
              </a:ext>
            </a:extLst>
          </p:cNvPr>
          <p:cNvSpPr>
            <a:spLocks noGrp="1"/>
          </p:cNvSpPr>
          <p:nvPr>
            <p:ph type="sldNum" sz="quarter" idx="12"/>
          </p:nvPr>
        </p:nvSpPr>
        <p:spPr/>
        <p:txBody>
          <a:bodyPr/>
          <a:lstStyle/>
          <a:p>
            <a:fld id="{E0D0C9AF-4D20-49D8-81AA-701CE21054A6}" type="slidenum">
              <a:rPr lang="LID4096" smtClean="0"/>
              <a:t>3</a:t>
            </a:fld>
            <a:endParaRPr lang="LID4096"/>
          </a:p>
        </p:txBody>
      </p:sp>
    </p:spTree>
    <p:extLst>
      <p:ext uri="{BB962C8B-B14F-4D97-AF65-F5344CB8AC3E}">
        <p14:creationId xmlns:p14="http://schemas.microsoft.com/office/powerpoint/2010/main" val="1622809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5CC05-07FC-61FC-22C8-9D6375F67BFF}"/>
              </a:ext>
            </a:extLst>
          </p:cNvPr>
          <p:cNvSpPr>
            <a:spLocks noGrp="1"/>
          </p:cNvSpPr>
          <p:nvPr>
            <p:ph type="title"/>
          </p:nvPr>
        </p:nvSpPr>
        <p:spPr>
          <a:xfrm>
            <a:off x="677334" y="309588"/>
            <a:ext cx="8596668" cy="673510"/>
          </a:xfrm>
        </p:spPr>
        <p:txBody>
          <a:bodyPr/>
          <a:lstStyle/>
          <a:p>
            <a:r>
              <a:rPr lang="en-US" b="1" dirty="0"/>
              <a:t>Literature Review</a:t>
            </a:r>
            <a:endParaRPr lang="LID4096" b="1" dirty="0">
              <a:solidFill>
                <a:srgbClr val="005B84"/>
              </a:solidFill>
            </a:endParaRPr>
          </a:p>
        </p:txBody>
      </p:sp>
      <p:sp>
        <p:nvSpPr>
          <p:cNvPr id="3" name="Content Placeholder 2">
            <a:extLst>
              <a:ext uri="{FF2B5EF4-FFF2-40B4-BE49-F238E27FC236}">
                <a16:creationId xmlns:a16="http://schemas.microsoft.com/office/drawing/2014/main" id="{CA57B07C-A86F-A7C1-BA61-34DDA5CE7900}"/>
              </a:ext>
            </a:extLst>
          </p:cNvPr>
          <p:cNvSpPr>
            <a:spLocks noGrp="1"/>
          </p:cNvSpPr>
          <p:nvPr>
            <p:ph idx="1"/>
          </p:nvPr>
        </p:nvSpPr>
        <p:spPr>
          <a:xfrm>
            <a:off x="451716" y="1283111"/>
            <a:ext cx="9621432" cy="4758252"/>
          </a:xfrm>
        </p:spPr>
        <p:txBody>
          <a:bodyPr>
            <a:normAutofit fontScale="92500" lnSpcReduction="20000"/>
          </a:bodyPr>
          <a:lstStyle/>
          <a:p>
            <a:pPr lvl="0"/>
            <a:r>
              <a:rPr lang="en-US" dirty="0"/>
              <a:t>In the light of increasing healthcare costs throughout the developed countries, combined with an aging demographic and continuous technological advancement, innovation and its assessment gains importance not only in the literature but also in patient care (Proksch et al., 2019) who investigated if countries could be grouped by their innovation output in healthcare.</a:t>
            </a:r>
          </a:p>
          <a:p>
            <a:pPr lvl="0"/>
            <a:r>
              <a:rPr lang="en-US" dirty="0"/>
              <a:t>Health care administrators and policy-makers are faced with major questions regarding the allocation of scarce health care resources to select interventions that support high performance of health systems and increase the quality and efficiency of care and services (</a:t>
            </a:r>
            <a:r>
              <a:rPr lang="en-US" dirty="0" err="1"/>
              <a:t>Hyppönen</a:t>
            </a:r>
            <a:r>
              <a:rPr lang="en-US" dirty="0"/>
              <a:t> et al., 2016)</a:t>
            </a:r>
          </a:p>
          <a:p>
            <a:r>
              <a:rPr lang="en-US" dirty="0"/>
              <a:t>Substantial resources are invested in the health care system to improve the quality of care., However, evidence-based innovations in health care do not necessarily achieve their desired effects if they are affected by poor implementation quality. Therefore, it is important to differentiate between innovation and implementation effectiveness to measure implementation success innovation(</a:t>
            </a:r>
            <a:r>
              <a:rPr lang="en-US" dirty="0" err="1"/>
              <a:t>Willmeroth</a:t>
            </a:r>
            <a:r>
              <a:rPr lang="en-US" dirty="0"/>
              <a:t> et al., 2019).</a:t>
            </a:r>
          </a:p>
          <a:p>
            <a:pPr lvl="0"/>
            <a:r>
              <a:rPr lang="en-US" dirty="0"/>
              <a:t>Data quality challenges are also experienced when monitoring and evaluation systems compile information directly from Hospital Management Information Systems (HMIS) (</a:t>
            </a:r>
            <a:r>
              <a:rPr lang="en-US" dirty="0" err="1">
                <a:hlinkClick r:id="rId3"/>
              </a:rPr>
              <a:t>Nshimyiryo</a:t>
            </a:r>
            <a:r>
              <a:rPr lang="en-US" dirty="0">
                <a:hlinkClick r:id="rId3"/>
              </a:rPr>
              <a:t> et al. 2020</a:t>
            </a:r>
            <a:r>
              <a:rPr lang="en-US" dirty="0"/>
              <a:t>). </a:t>
            </a:r>
            <a:r>
              <a:rPr lang="en-US" dirty="0" err="1">
                <a:hlinkClick r:id="rId4"/>
              </a:rPr>
              <a:t>Emberti</a:t>
            </a:r>
            <a:r>
              <a:rPr lang="en-US" dirty="0">
                <a:hlinkClick r:id="rId4"/>
              </a:rPr>
              <a:t> </a:t>
            </a:r>
            <a:r>
              <a:rPr lang="en-US" dirty="0" err="1">
                <a:hlinkClick r:id="rId4"/>
              </a:rPr>
              <a:t>Gialloreti</a:t>
            </a:r>
            <a:r>
              <a:rPr lang="en-US" dirty="0">
                <a:hlinkClick r:id="rId4"/>
              </a:rPr>
              <a:t> et al. (2020)</a:t>
            </a:r>
            <a:r>
              <a:rPr lang="en-US" dirty="0"/>
              <a:t> concluded that multiple stakeholder involvement is necessary for a successful and timely system in the collection and monitoring of health information. </a:t>
            </a:r>
          </a:p>
        </p:txBody>
      </p:sp>
      <p:sp>
        <p:nvSpPr>
          <p:cNvPr id="5" name="Slide Number Placeholder 4">
            <a:extLst>
              <a:ext uri="{FF2B5EF4-FFF2-40B4-BE49-F238E27FC236}">
                <a16:creationId xmlns:a16="http://schemas.microsoft.com/office/drawing/2014/main" id="{A848E924-4D85-8DF6-37DB-657E99F221D8}"/>
              </a:ext>
            </a:extLst>
          </p:cNvPr>
          <p:cNvSpPr>
            <a:spLocks noGrp="1"/>
          </p:cNvSpPr>
          <p:nvPr>
            <p:ph type="sldNum" sz="quarter" idx="12"/>
          </p:nvPr>
        </p:nvSpPr>
        <p:spPr/>
        <p:txBody>
          <a:bodyPr/>
          <a:lstStyle/>
          <a:p>
            <a:fld id="{E0D0C9AF-4D20-49D8-81AA-701CE21054A6}" type="slidenum">
              <a:rPr lang="LID4096" smtClean="0"/>
              <a:t>4</a:t>
            </a:fld>
            <a:endParaRPr lang="LID4096"/>
          </a:p>
        </p:txBody>
      </p:sp>
      <p:pic>
        <p:nvPicPr>
          <p:cNvPr id="6" name="Picture 5" descr="A blue circle with a hand and a drop of water on it&#10;&#10;Description automatically generated">
            <a:extLst>
              <a:ext uri="{FF2B5EF4-FFF2-40B4-BE49-F238E27FC236}">
                <a16:creationId xmlns:a16="http://schemas.microsoft.com/office/drawing/2014/main" id="{A32FB3A7-7FF0-E0BC-CC36-9AFF95D14443}"/>
              </a:ext>
            </a:extLst>
          </p:cNvPr>
          <p:cNvPicPr>
            <a:picLocks noGrp="1" noRot="1" noChangeAspect="1" noMove="1" noResize="1" noEditPoints="1" noAdjustHandles="1" noChangeArrowheads="1" noChangeShapeType="1" noCrop="1"/>
          </p:cNvPicPr>
          <p:nvPr/>
        </p:nvPicPr>
        <p:blipFill>
          <a:blip r:embed="rId5">
            <a:extLst>
              <a:ext uri="{28A0092B-C50C-407E-A947-70E740481C1C}">
                <a14:useLocalDpi xmlns:a14="http://schemas.microsoft.com/office/drawing/2010/main" val="0"/>
              </a:ext>
            </a:extLst>
          </a:blip>
          <a:stretch>
            <a:fillRect/>
          </a:stretch>
        </p:blipFill>
        <p:spPr>
          <a:xfrm>
            <a:off x="9679288" y="237485"/>
            <a:ext cx="2060996" cy="2065029"/>
          </a:xfrm>
          <a:prstGeom prst="rect">
            <a:avLst/>
          </a:prstGeom>
        </p:spPr>
      </p:pic>
      <p:sp>
        <p:nvSpPr>
          <p:cNvPr id="8" name="Footer Placeholder 3">
            <a:extLst>
              <a:ext uri="{FF2B5EF4-FFF2-40B4-BE49-F238E27FC236}">
                <a16:creationId xmlns:a16="http://schemas.microsoft.com/office/drawing/2014/main" id="{94D0B3E2-43B5-6C9C-31B3-8E09676CDCA4}"/>
              </a:ext>
            </a:extLst>
          </p:cNvPr>
          <p:cNvSpPr>
            <a:spLocks noGrp="1" noRot="1" noMove="1" noResize="1" noEditPoints="1" noAdjustHandles="1" noChangeArrowheads="1" noChangeShapeType="1"/>
          </p:cNvSpPr>
          <p:nvPr>
            <p:ph type="ftr" sz="quarter" idx="11"/>
          </p:nvPr>
        </p:nvSpPr>
        <p:spPr>
          <a:xfrm>
            <a:off x="333205" y="6183287"/>
            <a:ext cx="8702640" cy="365125"/>
          </a:xfrm>
        </p:spPr>
        <p:txBody>
          <a:bodyPr/>
          <a:lstStyle/>
          <a:p>
            <a:r>
              <a:rPr lang="en-US" dirty="0"/>
              <a:t>Ruth Thuku Ann Kamuyu</a:t>
            </a:r>
            <a:endParaRPr lang="LID4096" dirty="0"/>
          </a:p>
        </p:txBody>
      </p:sp>
    </p:spTree>
    <p:extLst>
      <p:ext uri="{BB962C8B-B14F-4D97-AF65-F5344CB8AC3E}">
        <p14:creationId xmlns:p14="http://schemas.microsoft.com/office/powerpoint/2010/main" val="37927468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343773-6FC0-716C-C698-BFCB436986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4EF5E79-A8FB-F5A2-C2A6-5D19B703C612}"/>
              </a:ext>
            </a:extLst>
          </p:cNvPr>
          <p:cNvSpPr>
            <a:spLocks noGrp="1"/>
          </p:cNvSpPr>
          <p:nvPr>
            <p:ph type="title"/>
          </p:nvPr>
        </p:nvSpPr>
        <p:spPr>
          <a:xfrm>
            <a:off x="677334" y="423543"/>
            <a:ext cx="8596668" cy="673510"/>
          </a:xfrm>
        </p:spPr>
        <p:txBody>
          <a:bodyPr/>
          <a:lstStyle/>
          <a:p>
            <a:r>
              <a:rPr lang="en-US" b="1" dirty="0">
                <a:solidFill>
                  <a:srgbClr val="5FCBEF"/>
                </a:solidFill>
              </a:rPr>
              <a:t>Justification</a:t>
            </a:r>
            <a:endParaRPr lang="LID4096" b="1" dirty="0">
              <a:solidFill>
                <a:srgbClr val="5FCBEF"/>
              </a:solidFill>
            </a:endParaRPr>
          </a:p>
        </p:txBody>
      </p:sp>
      <p:sp>
        <p:nvSpPr>
          <p:cNvPr id="3" name="Content Placeholder 2">
            <a:extLst>
              <a:ext uri="{FF2B5EF4-FFF2-40B4-BE49-F238E27FC236}">
                <a16:creationId xmlns:a16="http://schemas.microsoft.com/office/drawing/2014/main" id="{83EFCF44-C450-1669-15F3-7D36EE4918D6}"/>
              </a:ext>
            </a:extLst>
          </p:cNvPr>
          <p:cNvSpPr>
            <a:spLocks noGrp="1"/>
          </p:cNvSpPr>
          <p:nvPr>
            <p:ph idx="1"/>
          </p:nvPr>
        </p:nvSpPr>
        <p:spPr>
          <a:xfrm>
            <a:off x="677334" y="1097053"/>
            <a:ext cx="6946490" cy="3738848"/>
          </a:xfrm>
        </p:spPr>
        <p:txBody>
          <a:bodyPr/>
          <a:lstStyle/>
          <a:p>
            <a:r>
              <a:rPr lang="en-US" dirty="0"/>
              <a:t>The importance of innovation in healthcare has increased within the last decades as challenges, like rising costs and an aging demographic, must be solved. </a:t>
            </a:r>
          </a:p>
          <a:p>
            <a:r>
              <a:rPr lang="en-US" dirty="0"/>
              <a:t> Healthcare adapting to systems faces constant challenges in adopting the latest technology to improve patient care especially in developing countries which are faced with scarce and limited resources. </a:t>
            </a:r>
          </a:p>
          <a:p>
            <a:endParaRPr lang="en-US" dirty="0"/>
          </a:p>
          <a:p>
            <a:pPr lvl="0"/>
            <a:endParaRPr lang="en-US" dirty="0"/>
          </a:p>
        </p:txBody>
      </p:sp>
      <p:sp>
        <p:nvSpPr>
          <p:cNvPr id="5" name="Slide Number Placeholder 4">
            <a:extLst>
              <a:ext uri="{FF2B5EF4-FFF2-40B4-BE49-F238E27FC236}">
                <a16:creationId xmlns:a16="http://schemas.microsoft.com/office/drawing/2014/main" id="{06EECF06-7E16-ECF5-34E5-052385E7C4B3}"/>
              </a:ext>
            </a:extLst>
          </p:cNvPr>
          <p:cNvSpPr>
            <a:spLocks noGrp="1"/>
          </p:cNvSpPr>
          <p:nvPr>
            <p:ph type="sldNum" sz="quarter" idx="12"/>
          </p:nvPr>
        </p:nvSpPr>
        <p:spPr/>
        <p:txBody>
          <a:bodyPr/>
          <a:lstStyle/>
          <a:p>
            <a:fld id="{E0D0C9AF-4D20-49D8-81AA-701CE21054A6}" type="slidenum">
              <a:rPr lang="LID4096" smtClean="0"/>
              <a:t>5</a:t>
            </a:fld>
            <a:endParaRPr lang="LID4096"/>
          </a:p>
        </p:txBody>
      </p:sp>
      <p:pic>
        <p:nvPicPr>
          <p:cNvPr id="6" name="Picture 5" descr="A blue circle with a hand and a drop of water on it&#10;&#10;Description automatically generated">
            <a:extLst>
              <a:ext uri="{FF2B5EF4-FFF2-40B4-BE49-F238E27FC236}">
                <a16:creationId xmlns:a16="http://schemas.microsoft.com/office/drawing/2014/main" id="{BEC9A088-C92B-EED1-5E22-758833D47060}"/>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9679288" y="237485"/>
            <a:ext cx="2060996" cy="2065029"/>
          </a:xfrm>
          <a:prstGeom prst="rect">
            <a:avLst/>
          </a:prstGeom>
        </p:spPr>
      </p:pic>
      <p:sp>
        <p:nvSpPr>
          <p:cNvPr id="8" name="Footer Placeholder 3">
            <a:extLst>
              <a:ext uri="{FF2B5EF4-FFF2-40B4-BE49-F238E27FC236}">
                <a16:creationId xmlns:a16="http://schemas.microsoft.com/office/drawing/2014/main" id="{3DFB215D-C8F8-1B04-1C02-9F880D727058}"/>
              </a:ext>
            </a:extLst>
          </p:cNvPr>
          <p:cNvSpPr>
            <a:spLocks noGrp="1" noRot="1" noMove="1" noResize="1" noEditPoints="1" noAdjustHandles="1" noChangeArrowheads="1" noChangeShapeType="1"/>
          </p:cNvSpPr>
          <p:nvPr>
            <p:ph type="ftr" sz="quarter" idx="11"/>
          </p:nvPr>
        </p:nvSpPr>
        <p:spPr>
          <a:xfrm>
            <a:off x="333205" y="6183287"/>
            <a:ext cx="8702640" cy="365125"/>
          </a:xfrm>
        </p:spPr>
        <p:txBody>
          <a:bodyPr/>
          <a:lstStyle/>
          <a:p>
            <a:r>
              <a:rPr lang="en-US" dirty="0"/>
              <a:t>Ruth Thuku Ann Kamuyu</a:t>
            </a:r>
            <a:endParaRPr lang="LID4096" dirty="0"/>
          </a:p>
        </p:txBody>
      </p:sp>
    </p:spTree>
    <p:extLst>
      <p:ext uri="{BB962C8B-B14F-4D97-AF65-F5344CB8AC3E}">
        <p14:creationId xmlns:p14="http://schemas.microsoft.com/office/powerpoint/2010/main" val="220229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0D538-03E7-E8E8-346B-2FA575FBFFC6}"/>
              </a:ext>
            </a:extLst>
          </p:cNvPr>
          <p:cNvSpPr>
            <a:spLocks noGrp="1"/>
          </p:cNvSpPr>
          <p:nvPr>
            <p:ph type="title"/>
          </p:nvPr>
        </p:nvSpPr>
        <p:spPr/>
        <p:txBody>
          <a:bodyPr/>
          <a:lstStyle/>
          <a:p>
            <a:r>
              <a:rPr lang="en-US"/>
              <a:t>Study Aim</a:t>
            </a:r>
          </a:p>
        </p:txBody>
      </p:sp>
      <p:sp>
        <p:nvSpPr>
          <p:cNvPr id="3" name="Content Placeholder 2">
            <a:extLst>
              <a:ext uri="{FF2B5EF4-FFF2-40B4-BE49-F238E27FC236}">
                <a16:creationId xmlns:a16="http://schemas.microsoft.com/office/drawing/2014/main" id="{F31C98CD-A697-DEDA-C6EA-0DD94302C7B3}"/>
              </a:ext>
            </a:extLst>
          </p:cNvPr>
          <p:cNvSpPr>
            <a:spLocks noGrp="1"/>
          </p:cNvSpPr>
          <p:nvPr>
            <p:ph idx="1"/>
          </p:nvPr>
        </p:nvSpPr>
        <p:spPr>
          <a:xfrm>
            <a:off x="677334" y="2025242"/>
            <a:ext cx="9159842" cy="4381245"/>
          </a:xfrm>
        </p:spPr>
        <p:txBody>
          <a:bodyPr/>
          <a:lstStyle/>
          <a:p>
            <a:r>
              <a:rPr lang="en-US" dirty="0"/>
              <a:t>To enhance efficiency of monitoring and evaluating infection prevention and control indicators using linked spreadsheets.</a:t>
            </a:r>
          </a:p>
        </p:txBody>
      </p:sp>
      <p:sp>
        <p:nvSpPr>
          <p:cNvPr id="4" name="Footer Placeholder 3">
            <a:extLst>
              <a:ext uri="{FF2B5EF4-FFF2-40B4-BE49-F238E27FC236}">
                <a16:creationId xmlns:a16="http://schemas.microsoft.com/office/drawing/2014/main" id="{28B526A0-3BF9-B240-C72F-1F82E3C976A7}"/>
              </a:ext>
            </a:extLst>
          </p:cNvPr>
          <p:cNvSpPr>
            <a:spLocks noGrp="1"/>
          </p:cNvSpPr>
          <p:nvPr>
            <p:ph type="ftr" sz="quarter" idx="11"/>
          </p:nvPr>
        </p:nvSpPr>
        <p:spPr/>
        <p:txBody>
          <a:bodyPr/>
          <a:lstStyle/>
          <a:p>
            <a:r>
              <a:rPr lang="en-US" dirty="0"/>
              <a:t>Ruth Thuku Ann Kamuyu</a:t>
            </a:r>
            <a:endParaRPr lang="LID4096" dirty="0"/>
          </a:p>
          <a:p>
            <a:endParaRPr lang="LID4096" dirty="0"/>
          </a:p>
        </p:txBody>
      </p:sp>
      <p:sp>
        <p:nvSpPr>
          <p:cNvPr id="5" name="Slide Number Placeholder 4">
            <a:extLst>
              <a:ext uri="{FF2B5EF4-FFF2-40B4-BE49-F238E27FC236}">
                <a16:creationId xmlns:a16="http://schemas.microsoft.com/office/drawing/2014/main" id="{55E0882C-F3B9-1BDA-6F47-162A7E2C647A}"/>
              </a:ext>
            </a:extLst>
          </p:cNvPr>
          <p:cNvSpPr>
            <a:spLocks noGrp="1"/>
          </p:cNvSpPr>
          <p:nvPr>
            <p:ph type="sldNum" sz="quarter" idx="12"/>
          </p:nvPr>
        </p:nvSpPr>
        <p:spPr/>
        <p:txBody>
          <a:bodyPr/>
          <a:lstStyle/>
          <a:p>
            <a:fld id="{E0D0C9AF-4D20-49D8-81AA-701CE21054A6}" type="slidenum">
              <a:rPr lang="LID4096" smtClean="0"/>
              <a:t>6</a:t>
            </a:fld>
            <a:endParaRPr lang="LID4096"/>
          </a:p>
        </p:txBody>
      </p:sp>
      <p:pic>
        <p:nvPicPr>
          <p:cNvPr id="6" name="Picture 5" descr="A blue circle with a hand and a drop of water on it&#10;&#10;Description automatically generated">
            <a:extLst>
              <a:ext uri="{FF2B5EF4-FFF2-40B4-BE49-F238E27FC236}">
                <a16:creationId xmlns:a16="http://schemas.microsoft.com/office/drawing/2014/main" id="{87B91A98-AC09-52B4-C1DC-662CB88823FB}"/>
              </a:ext>
            </a:extLst>
          </p:cNvPr>
          <p:cNvPicPr/>
          <p:nvPr/>
        </p:nvPicPr>
        <p:blipFill>
          <a:blip r:embed="rId3">
            <a:extLst>
              <a:ext uri="{28A0092B-C50C-407E-A947-70E740481C1C}">
                <a14:useLocalDpi xmlns:a14="http://schemas.microsoft.com/office/drawing/2010/main" val="0"/>
              </a:ext>
            </a:extLst>
          </a:blip>
          <a:stretch>
            <a:fillRect/>
          </a:stretch>
        </p:blipFill>
        <p:spPr>
          <a:xfrm>
            <a:off x="9679288" y="237485"/>
            <a:ext cx="2060996" cy="2065029"/>
          </a:xfrm>
          <a:prstGeom prst="rect">
            <a:avLst/>
          </a:prstGeom>
        </p:spPr>
      </p:pic>
    </p:spTree>
    <p:extLst>
      <p:ext uri="{BB962C8B-B14F-4D97-AF65-F5344CB8AC3E}">
        <p14:creationId xmlns:p14="http://schemas.microsoft.com/office/powerpoint/2010/main" val="2321761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82F0A-FA75-A381-40C8-2BB489F4FCBC}"/>
              </a:ext>
            </a:extLst>
          </p:cNvPr>
          <p:cNvSpPr>
            <a:spLocks noGrp="1"/>
          </p:cNvSpPr>
          <p:nvPr>
            <p:ph type="title"/>
          </p:nvPr>
        </p:nvSpPr>
        <p:spPr>
          <a:xfrm>
            <a:off x="795322" y="252836"/>
            <a:ext cx="8596668" cy="560025"/>
          </a:xfrm>
        </p:spPr>
        <p:txBody>
          <a:bodyPr>
            <a:normAutofit fontScale="90000"/>
          </a:bodyPr>
          <a:lstStyle/>
          <a:p>
            <a:r>
              <a:rPr lang="en-US"/>
              <a:t>Method</a:t>
            </a:r>
          </a:p>
        </p:txBody>
      </p:sp>
      <p:sp>
        <p:nvSpPr>
          <p:cNvPr id="3" name="Content Placeholder 2">
            <a:extLst>
              <a:ext uri="{FF2B5EF4-FFF2-40B4-BE49-F238E27FC236}">
                <a16:creationId xmlns:a16="http://schemas.microsoft.com/office/drawing/2014/main" id="{9DD1594A-7F76-2AB0-BBFA-04452141E2D7}"/>
              </a:ext>
            </a:extLst>
          </p:cNvPr>
          <p:cNvSpPr>
            <a:spLocks noGrp="1"/>
          </p:cNvSpPr>
          <p:nvPr>
            <p:ph idx="1"/>
          </p:nvPr>
        </p:nvSpPr>
        <p:spPr>
          <a:xfrm>
            <a:off x="677334" y="1106491"/>
            <a:ext cx="9456175" cy="4641241"/>
          </a:xfrm>
        </p:spPr>
        <p:txBody>
          <a:bodyPr>
            <a:normAutofit/>
          </a:bodyPr>
          <a:lstStyle/>
          <a:p>
            <a:r>
              <a:rPr lang="en-US" dirty="0"/>
              <a:t>To enhance visibility and tracking of IPC Key Performance Indicators (KPIs), Excel-based dashboards on Microsoft Share point were developed in-house due to the absence of suitable pre-existing tools. Each KPI was clearly defined with a </a:t>
            </a:r>
            <a:r>
              <a:rPr lang="en-US" b="1" dirty="0"/>
              <a:t>numerator</a:t>
            </a:r>
            <a:r>
              <a:rPr lang="en-US" dirty="0"/>
              <a:t>, </a:t>
            </a:r>
            <a:r>
              <a:rPr lang="en-US" b="1" dirty="0"/>
              <a:t>denominator</a:t>
            </a:r>
            <a:r>
              <a:rPr lang="en-US" dirty="0"/>
              <a:t>, and </a:t>
            </a:r>
            <a:r>
              <a:rPr lang="en-US" b="1" dirty="0"/>
              <a:t>target</a:t>
            </a:r>
            <a:r>
              <a:rPr lang="en-US" dirty="0"/>
              <a:t> or </a:t>
            </a:r>
            <a:r>
              <a:rPr lang="en-US" b="1" dirty="0"/>
              <a:t>benchmark</a:t>
            </a:r>
            <a:r>
              <a:rPr lang="en-US" dirty="0"/>
              <a:t>. Data collected from units is entered into daily/monthly data collection Excel sheets, which feed into unit dashboards. </a:t>
            </a:r>
          </a:p>
          <a:p>
            <a:r>
              <a:rPr lang="en-US" dirty="0"/>
              <a:t>These are further linked to form departmental and ultimately an institutional dashboard.</a:t>
            </a:r>
          </a:p>
          <a:p>
            <a:r>
              <a:rPr lang="en-US" dirty="0"/>
              <a:t>Traffic light color codes are used to visually represent monthly performance trends against targets. where red represents below target, amber indicates an improvement, green shows performance that met the target and purple shows inadequate samples.</a:t>
            </a:r>
          </a:p>
          <a:p>
            <a:r>
              <a:rPr lang="en-US" dirty="0"/>
              <a:t>The action plan tab consisted of a platform that aids in documenting corrective actions arising from the performance reviews.</a:t>
            </a:r>
          </a:p>
        </p:txBody>
      </p:sp>
      <p:sp>
        <p:nvSpPr>
          <p:cNvPr id="4" name="Footer Placeholder 3">
            <a:extLst>
              <a:ext uri="{FF2B5EF4-FFF2-40B4-BE49-F238E27FC236}">
                <a16:creationId xmlns:a16="http://schemas.microsoft.com/office/drawing/2014/main" id="{2A06A8FB-0907-70D3-2CC7-4555550804E9}"/>
              </a:ext>
            </a:extLst>
          </p:cNvPr>
          <p:cNvSpPr>
            <a:spLocks noGrp="1"/>
          </p:cNvSpPr>
          <p:nvPr>
            <p:ph type="ftr" sz="quarter" idx="11"/>
          </p:nvPr>
        </p:nvSpPr>
        <p:spPr/>
        <p:txBody>
          <a:bodyPr/>
          <a:lstStyle/>
          <a:p>
            <a:r>
              <a:rPr lang="en-US" dirty="0"/>
              <a:t>Ruth Thuku Ann Kamuyu</a:t>
            </a:r>
            <a:endParaRPr lang="LID4096" dirty="0"/>
          </a:p>
          <a:p>
            <a:endParaRPr lang="LID4096" dirty="0"/>
          </a:p>
        </p:txBody>
      </p:sp>
      <p:sp>
        <p:nvSpPr>
          <p:cNvPr id="5" name="Slide Number Placeholder 4">
            <a:extLst>
              <a:ext uri="{FF2B5EF4-FFF2-40B4-BE49-F238E27FC236}">
                <a16:creationId xmlns:a16="http://schemas.microsoft.com/office/drawing/2014/main" id="{3D4121FB-1F85-82FF-22FB-4F7213ADC22C}"/>
              </a:ext>
            </a:extLst>
          </p:cNvPr>
          <p:cNvSpPr>
            <a:spLocks noGrp="1"/>
          </p:cNvSpPr>
          <p:nvPr>
            <p:ph type="sldNum" sz="quarter" idx="12"/>
          </p:nvPr>
        </p:nvSpPr>
        <p:spPr/>
        <p:txBody>
          <a:bodyPr/>
          <a:lstStyle/>
          <a:p>
            <a:fld id="{E0D0C9AF-4D20-49D8-81AA-701CE21054A6}" type="slidenum">
              <a:rPr lang="LID4096" smtClean="0"/>
              <a:t>7</a:t>
            </a:fld>
            <a:endParaRPr lang="LID4096"/>
          </a:p>
        </p:txBody>
      </p:sp>
    </p:spTree>
    <p:extLst>
      <p:ext uri="{BB962C8B-B14F-4D97-AF65-F5344CB8AC3E}">
        <p14:creationId xmlns:p14="http://schemas.microsoft.com/office/powerpoint/2010/main" val="13587233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0DE65B69-4552-1019-0D21-B5179DC08891}"/>
              </a:ext>
            </a:extLst>
          </p:cNvPr>
          <p:cNvSpPr/>
          <p:nvPr/>
        </p:nvSpPr>
        <p:spPr>
          <a:xfrm>
            <a:off x="139931" y="1144779"/>
            <a:ext cx="1828799" cy="2265218"/>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prstClr val="black"/>
                </a:solidFill>
                <a:effectLst/>
                <a:uLnTx/>
                <a:uFillTx/>
                <a:latin typeface="Avenir Next LT Pro" panose="020B0504020202020204" pitchFamily="34" charset="0"/>
                <a:ea typeface="+mn-ea"/>
                <a:cs typeface="Arial" panose="020B0604020202020204" pitchFamily="34" charset="0"/>
              </a:rPr>
              <a:t>Key Performance Indicators </a:t>
            </a:r>
            <a:r>
              <a:rPr kumimoji="0" lang="en-US" sz="1600" b="0" i="0" u="none" strike="noStrike" kern="1200" cap="none" spc="0" normalizeH="0" baseline="0" noProof="0">
                <a:ln>
                  <a:noFill/>
                </a:ln>
                <a:solidFill>
                  <a:prstClr val="black"/>
                </a:solidFill>
                <a:effectLst/>
                <a:uLnTx/>
                <a:uFillTx/>
                <a:latin typeface="Avenir Next LT Pro" panose="020B0504020202020204" pitchFamily="34" charset="0"/>
                <a:ea typeface="+mn-ea"/>
                <a:cs typeface="Arial" panose="020B0604020202020204" pitchFamily="34" charset="0"/>
              </a:rPr>
              <a:t>are defined, numerator, denominator, and a target or Benchmark.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ounded Rectangle 58">
            <a:extLst>
              <a:ext uri="{FF2B5EF4-FFF2-40B4-BE49-F238E27FC236}">
                <a16:creationId xmlns:a16="http://schemas.microsoft.com/office/drawing/2014/main" id="{6CC099CA-00EF-7399-6965-9388987D7C04}"/>
              </a:ext>
            </a:extLst>
          </p:cNvPr>
          <p:cNvSpPr/>
          <p:nvPr/>
        </p:nvSpPr>
        <p:spPr>
          <a:xfrm>
            <a:off x="429929" y="216927"/>
            <a:ext cx="8995318" cy="646801"/>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5875" tIns="7938" rIns="15875" bIns="7938" numCol="1" spcCol="0" rtlCol="0" fromWordArt="0" anchor="ctr" anchorCtr="0" forceAA="0" compatLnSpc="1">
            <a:prstTxWarp prst="textNoShape">
              <a:avLst/>
            </a:prstTxWarp>
            <a:noAutofit/>
          </a:bodyPr>
          <a:lstStyle/>
          <a:p>
            <a:pPr marL="0" marR="0" lvl="0" indent="0" algn="ctr" defTabSz="603383"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a:ln>
                  <a:noFill/>
                </a:ln>
                <a:solidFill>
                  <a:prstClr val="black"/>
                </a:solidFill>
                <a:effectLst/>
                <a:uLnTx/>
                <a:uFillTx/>
                <a:latin typeface="Avenir Next LT Pro" panose="020B0504020202020204" pitchFamily="34" charset="0"/>
                <a:ea typeface="+mn-ea"/>
                <a:cs typeface="Arial" panose="020B0604020202020204" pitchFamily="34" charset="0"/>
              </a:rPr>
              <a:t>Development of Dashboards</a:t>
            </a:r>
          </a:p>
          <a:p>
            <a:pPr marL="0" marR="0" lvl="0" indent="0" algn="ctr" defTabSz="603383" rtl="0" eaLnBrk="1" fontAlgn="auto" latinLnBrk="0" hangingPunct="1">
              <a:lnSpc>
                <a:spcPct val="100000"/>
              </a:lnSpc>
              <a:spcBef>
                <a:spcPts val="0"/>
              </a:spcBef>
              <a:spcAft>
                <a:spcPts val="0"/>
              </a:spcAft>
              <a:buClrTx/>
              <a:buSzTx/>
              <a:buFontTx/>
              <a:buNone/>
              <a:tabLst/>
              <a:defRPr/>
            </a:pPr>
            <a:endParaRPr kumimoji="0" lang="en-US" sz="825"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Arrow: Notched Right 8">
            <a:extLst>
              <a:ext uri="{FF2B5EF4-FFF2-40B4-BE49-F238E27FC236}">
                <a16:creationId xmlns:a16="http://schemas.microsoft.com/office/drawing/2014/main" id="{91CD62C1-DAE3-5F48-C868-3DB626E20E6A}"/>
              </a:ext>
            </a:extLst>
          </p:cNvPr>
          <p:cNvSpPr/>
          <p:nvPr/>
        </p:nvSpPr>
        <p:spPr>
          <a:xfrm>
            <a:off x="2028305" y="1756945"/>
            <a:ext cx="1163782" cy="646801"/>
          </a:xfrm>
          <a:prstGeom prst="notchedRightArrow">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Rounded Corners 10">
            <a:extLst>
              <a:ext uri="{FF2B5EF4-FFF2-40B4-BE49-F238E27FC236}">
                <a16:creationId xmlns:a16="http://schemas.microsoft.com/office/drawing/2014/main" id="{1CED5F70-82FD-19F1-9DCC-0ED916D1D0B0}"/>
              </a:ext>
            </a:extLst>
          </p:cNvPr>
          <p:cNvSpPr/>
          <p:nvPr/>
        </p:nvSpPr>
        <p:spPr>
          <a:xfrm>
            <a:off x="3311236" y="1163782"/>
            <a:ext cx="1677692" cy="2265218"/>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black"/>
                </a:solidFill>
                <a:effectLst/>
                <a:uLnTx/>
                <a:uFillTx/>
                <a:latin typeface="Avenir Next LT Pro" panose="020B0504020202020204" pitchFamily="34" charset="0"/>
                <a:ea typeface="+mn-ea"/>
                <a:cs typeface="Arial" panose="020B0604020202020204" pitchFamily="34" charset="0"/>
              </a:rPr>
              <a:t>Create Daily/Monthly/ Quarterly Data entry sheets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prstClr val="black"/>
                </a:solidFill>
                <a:effectLst/>
                <a:uLnTx/>
                <a:uFillTx/>
                <a:latin typeface="Avenir Next LT Pro" panose="020B0504020202020204" pitchFamily="34" charset="0"/>
                <a:ea typeface="+mn-ea"/>
                <a:cs typeface="Arial" panose="020B0604020202020204" pitchFamily="34" charset="0"/>
              </a:rPr>
              <a:t>Unit level</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Arrow: Notched Right 11">
            <a:extLst>
              <a:ext uri="{FF2B5EF4-FFF2-40B4-BE49-F238E27FC236}">
                <a16:creationId xmlns:a16="http://schemas.microsoft.com/office/drawing/2014/main" id="{069CFBF4-4283-8C17-48FA-FE7C755AA129}"/>
              </a:ext>
            </a:extLst>
          </p:cNvPr>
          <p:cNvSpPr/>
          <p:nvPr/>
        </p:nvSpPr>
        <p:spPr>
          <a:xfrm>
            <a:off x="5056169" y="1756945"/>
            <a:ext cx="1163782" cy="646801"/>
          </a:xfrm>
          <a:prstGeom prst="notchedRightArrow">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Rounded Corners 12">
            <a:extLst>
              <a:ext uri="{FF2B5EF4-FFF2-40B4-BE49-F238E27FC236}">
                <a16:creationId xmlns:a16="http://schemas.microsoft.com/office/drawing/2014/main" id="{F96E8A6A-FBB8-81C0-A9AF-A83CE4C18363}"/>
              </a:ext>
            </a:extLst>
          </p:cNvPr>
          <p:cNvSpPr/>
          <p:nvPr/>
        </p:nvSpPr>
        <p:spPr>
          <a:xfrm>
            <a:off x="6287192" y="1199196"/>
            <a:ext cx="1634096" cy="2265218"/>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black"/>
                </a:solidFill>
                <a:effectLst/>
                <a:uLnTx/>
                <a:uFillTx/>
                <a:latin typeface="Avenir Next LT Pro" panose="020B0504020202020204" pitchFamily="34" charset="0"/>
                <a:ea typeface="+mn-ea"/>
                <a:cs typeface="Arial" panose="020B0604020202020204" pitchFamily="34" charset="0"/>
              </a:rPr>
              <a:t>Link the Data tools with formulas to </a:t>
            </a:r>
            <a:r>
              <a:rPr kumimoji="0" lang="en-US" sz="1600" b="1" i="0" u="none" strike="noStrike" kern="1200" cap="none" spc="0" normalizeH="0" baseline="0" noProof="0">
                <a:ln>
                  <a:noFill/>
                </a:ln>
                <a:solidFill>
                  <a:prstClr val="black"/>
                </a:solidFill>
                <a:effectLst/>
                <a:uLnTx/>
                <a:uFillTx/>
                <a:latin typeface="Avenir Next LT Pro" panose="020B0504020202020204" pitchFamily="34" charset="0"/>
                <a:ea typeface="+mn-ea"/>
                <a:cs typeface="Arial" panose="020B0604020202020204" pitchFamily="34" charset="0"/>
              </a:rPr>
              <a:t>Unit dashboards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Arrow: Notched Right 13">
            <a:extLst>
              <a:ext uri="{FF2B5EF4-FFF2-40B4-BE49-F238E27FC236}">
                <a16:creationId xmlns:a16="http://schemas.microsoft.com/office/drawing/2014/main" id="{24F553AB-A712-F110-C453-743B33B497AC}"/>
              </a:ext>
            </a:extLst>
          </p:cNvPr>
          <p:cNvSpPr/>
          <p:nvPr/>
        </p:nvSpPr>
        <p:spPr>
          <a:xfrm>
            <a:off x="7988529" y="1786455"/>
            <a:ext cx="1163782" cy="646801"/>
          </a:xfrm>
          <a:prstGeom prst="notchedRightArrow">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Rounded Corners 14">
            <a:extLst>
              <a:ext uri="{FF2B5EF4-FFF2-40B4-BE49-F238E27FC236}">
                <a16:creationId xmlns:a16="http://schemas.microsoft.com/office/drawing/2014/main" id="{2CEFBAFC-4C4C-61E4-FC47-BF18C68536A4}"/>
              </a:ext>
            </a:extLst>
          </p:cNvPr>
          <p:cNvSpPr/>
          <p:nvPr/>
        </p:nvSpPr>
        <p:spPr>
          <a:xfrm>
            <a:off x="9425247" y="1199196"/>
            <a:ext cx="1634096" cy="2265218"/>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black"/>
                </a:solidFill>
                <a:effectLst/>
                <a:uLnTx/>
                <a:uFillTx/>
                <a:latin typeface="Avenir Next LT Pro" panose="020B0504020202020204" pitchFamily="34" charset="0"/>
                <a:ea typeface="+mn-ea"/>
                <a:cs typeface="Arial" panose="020B0604020202020204" pitchFamily="34" charset="0"/>
              </a:rPr>
              <a:t>Link the Unit dashboards to </a:t>
            </a:r>
            <a:r>
              <a:rPr kumimoji="0" lang="en-US" sz="1600" b="1" i="0" u="none" strike="noStrike" kern="1200" cap="none" spc="0" normalizeH="0" baseline="0" noProof="0">
                <a:ln>
                  <a:noFill/>
                </a:ln>
                <a:solidFill>
                  <a:prstClr val="black"/>
                </a:solidFill>
                <a:effectLst/>
                <a:uLnTx/>
                <a:uFillTx/>
                <a:latin typeface="Avenir Next LT Pro" panose="020B0504020202020204" pitchFamily="34" charset="0"/>
                <a:ea typeface="+mn-ea"/>
                <a:cs typeface="Arial" panose="020B0604020202020204" pitchFamily="34" charset="0"/>
              </a:rPr>
              <a:t>Department Dashboards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Arrow: Notched Right 15">
            <a:extLst>
              <a:ext uri="{FF2B5EF4-FFF2-40B4-BE49-F238E27FC236}">
                <a16:creationId xmlns:a16="http://schemas.microsoft.com/office/drawing/2014/main" id="{897D1DC6-C371-2D47-421E-BB8535ACFB39}"/>
              </a:ext>
            </a:extLst>
          </p:cNvPr>
          <p:cNvSpPr/>
          <p:nvPr/>
        </p:nvSpPr>
        <p:spPr>
          <a:xfrm rot="5400000">
            <a:off x="9759085" y="3809948"/>
            <a:ext cx="1163782" cy="646801"/>
          </a:xfrm>
          <a:prstGeom prst="notchedRightArrow">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Rounded Corners 16">
            <a:extLst>
              <a:ext uri="{FF2B5EF4-FFF2-40B4-BE49-F238E27FC236}">
                <a16:creationId xmlns:a16="http://schemas.microsoft.com/office/drawing/2014/main" id="{A86A132D-00EE-6303-962A-3B4D51CDCE52}"/>
              </a:ext>
            </a:extLst>
          </p:cNvPr>
          <p:cNvSpPr/>
          <p:nvPr/>
        </p:nvSpPr>
        <p:spPr>
          <a:xfrm>
            <a:off x="8995110" y="4802282"/>
            <a:ext cx="2044933" cy="1713044"/>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black"/>
                </a:solidFill>
                <a:effectLst/>
                <a:uLnTx/>
                <a:uFillTx/>
                <a:latin typeface="Avenir Next LT Pro" panose="020B0504020202020204" pitchFamily="34" charset="0"/>
                <a:ea typeface="+mn-ea"/>
                <a:cs typeface="Arial" panose="020B0604020202020204" pitchFamily="34" charset="0"/>
              </a:rPr>
              <a:t>Link the  Department Dashboards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black"/>
                </a:solidFill>
                <a:effectLst/>
                <a:uLnTx/>
                <a:uFillTx/>
                <a:latin typeface="Avenir Next LT Pro" panose="020B0504020202020204" pitchFamily="34" charset="0"/>
                <a:ea typeface="+mn-ea"/>
                <a:cs typeface="Arial" panose="020B0604020202020204" pitchFamily="34" charset="0"/>
              </a:rPr>
              <a:t>to </a:t>
            </a:r>
            <a:r>
              <a:rPr kumimoji="0" lang="en-US" sz="1600" b="1" i="0" u="none" strike="noStrike" kern="1200" cap="none" spc="0" normalizeH="0" baseline="0" noProof="0">
                <a:ln>
                  <a:noFill/>
                </a:ln>
                <a:solidFill>
                  <a:prstClr val="black"/>
                </a:solidFill>
                <a:effectLst/>
                <a:uLnTx/>
                <a:uFillTx/>
                <a:latin typeface="Avenir Next LT Pro" panose="020B0504020202020204" pitchFamily="34" charset="0"/>
                <a:ea typeface="+mn-ea"/>
                <a:cs typeface="Arial" panose="020B0604020202020204" pitchFamily="34" charset="0"/>
              </a:rPr>
              <a:t>Institutional Dashboards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 name="Picture 19">
            <a:extLst>
              <a:ext uri="{FF2B5EF4-FFF2-40B4-BE49-F238E27FC236}">
                <a16:creationId xmlns:a16="http://schemas.microsoft.com/office/drawing/2014/main" id="{6311D38F-BF65-F087-2AD6-5A5F3547045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988928" y="4628662"/>
            <a:ext cx="2123695" cy="2060284"/>
          </a:xfrm>
          <a:prstGeom prst="rect">
            <a:avLst/>
          </a:prstGeom>
          <a:noFill/>
        </p:spPr>
      </p:pic>
      <p:cxnSp>
        <p:nvCxnSpPr>
          <p:cNvPr id="5" name="Straight Arrow Connector 4">
            <a:extLst>
              <a:ext uri="{FF2B5EF4-FFF2-40B4-BE49-F238E27FC236}">
                <a16:creationId xmlns:a16="http://schemas.microsoft.com/office/drawing/2014/main" id="{FFB36E21-0A2C-FB35-5F69-8C34EB6E139F}"/>
              </a:ext>
            </a:extLst>
          </p:cNvPr>
          <p:cNvCxnSpPr>
            <a:cxnSpLocks/>
          </p:cNvCxnSpPr>
          <p:nvPr/>
        </p:nvCxnSpPr>
        <p:spPr>
          <a:xfrm flipV="1">
            <a:off x="6180007" y="3603408"/>
            <a:ext cx="383025" cy="917304"/>
          </a:xfrm>
          <a:prstGeom prst="straightConnector1">
            <a:avLst/>
          </a:prstGeom>
          <a:ln w="635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E35846CA-9A49-C22C-7A13-9E063BBC6591}"/>
              </a:ext>
            </a:extLst>
          </p:cNvPr>
          <p:cNvCxnSpPr>
            <a:cxnSpLocks/>
          </p:cNvCxnSpPr>
          <p:nvPr/>
        </p:nvCxnSpPr>
        <p:spPr>
          <a:xfrm flipV="1">
            <a:off x="7327691" y="3516318"/>
            <a:ext cx="1824620" cy="1542379"/>
          </a:xfrm>
          <a:prstGeom prst="straightConnector1">
            <a:avLst/>
          </a:prstGeom>
          <a:ln w="635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4835A52-F467-BFB1-1660-0F913EAEBC83}"/>
              </a:ext>
            </a:extLst>
          </p:cNvPr>
          <p:cNvCxnSpPr>
            <a:cxnSpLocks/>
          </p:cNvCxnSpPr>
          <p:nvPr/>
        </p:nvCxnSpPr>
        <p:spPr>
          <a:xfrm flipV="1">
            <a:off x="7327691" y="5729632"/>
            <a:ext cx="1563153" cy="53297"/>
          </a:xfrm>
          <a:prstGeom prst="straightConnector1">
            <a:avLst/>
          </a:prstGeom>
          <a:ln w="635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202972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2879A2C-7D58-6BFA-E246-4468407A026A}"/>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2CF19EF7-50ED-0716-AEF0-DD28D4CBE45D}"/>
              </a:ext>
            </a:extLst>
          </p:cNvPr>
          <p:cNvSpPr>
            <a:spLocks noGrp="1"/>
          </p:cNvSpPr>
          <p:nvPr>
            <p:ph type="title"/>
          </p:nvPr>
        </p:nvSpPr>
        <p:spPr>
          <a:xfrm>
            <a:off x="342901" y="42345"/>
            <a:ext cx="10053532" cy="662818"/>
          </a:xfrm>
        </p:spPr>
        <p:txBody>
          <a:bodyPr>
            <a:normAutofit fontScale="90000"/>
          </a:bodyPr>
          <a:lstStyle/>
          <a:p>
            <a:r>
              <a:rPr lang="en-US" dirty="0"/>
              <a:t>Dashboard and Colour codes configuration</a:t>
            </a:r>
            <a:br>
              <a:rPr lang="en-US" dirty="0"/>
            </a:br>
            <a:endParaRPr lang="en-US" b="1" dirty="0"/>
          </a:p>
        </p:txBody>
      </p:sp>
      <p:sp>
        <p:nvSpPr>
          <p:cNvPr id="5" name="Content Placeholder 4">
            <a:extLst>
              <a:ext uri="{FF2B5EF4-FFF2-40B4-BE49-F238E27FC236}">
                <a16:creationId xmlns:a16="http://schemas.microsoft.com/office/drawing/2014/main" id="{291439A9-E4E2-5FED-9C7C-E31FF94D8BFF}"/>
              </a:ext>
            </a:extLst>
          </p:cNvPr>
          <p:cNvSpPr>
            <a:spLocks noGrp="1"/>
          </p:cNvSpPr>
          <p:nvPr>
            <p:ph idx="4294967295"/>
          </p:nvPr>
        </p:nvSpPr>
        <p:spPr>
          <a:xfrm>
            <a:off x="1048311" y="4375363"/>
            <a:ext cx="9244883" cy="2024670"/>
          </a:xfrm>
        </p:spPr>
        <p:txBody>
          <a:bodyPr>
            <a:normAutofit fontScale="40000" lnSpcReduction="20000"/>
          </a:bodyPr>
          <a:lstStyle/>
          <a:p>
            <a:pPr marL="0" indent="0">
              <a:buNone/>
            </a:pPr>
            <a:endParaRPr lang="en-US" sz="1800" dirty="0">
              <a:latin typeface="Avenir Next LT Pro" panose="020B0504020202020204" pitchFamily="34" charset="0"/>
            </a:endParaRPr>
          </a:p>
          <a:p>
            <a:pPr marL="0" indent="0">
              <a:buNone/>
            </a:pPr>
            <a:r>
              <a:rPr lang="en-US" sz="1800" dirty="0">
                <a:latin typeface="Avenir Next LT Pro" panose="020B0504020202020204" pitchFamily="34" charset="0"/>
              </a:rPr>
              <a:t>                                 </a:t>
            </a:r>
            <a:r>
              <a:rPr lang="en-US" sz="2500" b="1" dirty="0">
                <a:latin typeface="Avenir Next LT Pro" panose="020B0504020202020204" pitchFamily="34" charset="0"/>
              </a:rPr>
              <a:t>Green –  Target Met</a:t>
            </a:r>
          </a:p>
          <a:p>
            <a:pPr marL="0" indent="0">
              <a:buNone/>
            </a:pPr>
            <a:endParaRPr lang="en-US" sz="2500" b="1" dirty="0">
              <a:latin typeface="Avenir Next LT Pro" panose="020B0504020202020204" pitchFamily="34" charset="0"/>
            </a:endParaRPr>
          </a:p>
          <a:p>
            <a:pPr marL="742977" indent="0">
              <a:buNone/>
            </a:pPr>
            <a:r>
              <a:rPr lang="en-US" sz="2500" b="1" dirty="0">
                <a:latin typeface="Avenir Next LT Pro" panose="020B0504020202020204" pitchFamily="34" charset="0"/>
              </a:rPr>
              <a:t>Amber –  Improvement from the previous year but below target/benchmark</a:t>
            </a:r>
          </a:p>
          <a:p>
            <a:pPr marL="742977" indent="0">
              <a:buNone/>
            </a:pPr>
            <a:endParaRPr lang="en-US" sz="2500" b="1" dirty="0">
              <a:latin typeface="Avenir Next LT Pro" panose="020B0504020202020204" pitchFamily="34" charset="0"/>
            </a:endParaRPr>
          </a:p>
          <a:p>
            <a:pPr marL="742977" indent="0">
              <a:buNone/>
            </a:pPr>
            <a:r>
              <a:rPr lang="en-US" sz="2500" b="1" dirty="0">
                <a:latin typeface="Avenir Next LT Pro" panose="020B0504020202020204" pitchFamily="34" charset="0"/>
              </a:rPr>
              <a:t>Red -       Target/benchmark not met</a:t>
            </a:r>
          </a:p>
          <a:p>
            <a:pPr marL="742977" indent="0">
              <a:buNone/>
            </a:pPr>
            <a:endParaRPr lang="en-US" sz="2500" b="1" dirty="0">
              <a:latin typeface="Avenir Next LT Pro" panose="020B0504020202020204" pitchFamily="34" charset="0"/>
            </a:endParaRPr>
          </a:p>
          <a:p>
            <a:pPr marL="742977" indent="0">
              <a:buNone/>
            </a:pPr>
            <a:r>
              <a:rPr lang="en-US" sz="2500" b="1" dirty="0">
                <a:latin typeface="Avenir Next LT Pro" panose="020B0504020202020204" pitchFamily="34" charset="0"/>
              </a:rPr>
              <a:t>Purple-    Sample Size not Met</a:t>
            </a:r>
          </a:p>
          <a:p>
            <a:pPr marL="0" lvl="0" indent="0">
              <a:buNone/>
            </a:pPr>
            <a:endParaRPr lang="en-US" sz="2400" dirty="0">
              <a:solidFill>
                <a:srgbClr val="0E101A"/>
              </a:solidFill>
              <a:latin typeface="Avenir Next LT Pro" panose="020B0504020202020204" pitchFamily="34" charset="0"/>
              <a:ea typeface="Times New Roman" panose="02020603050405020304" pitchFamily="18" charset="0"/>
              <a:cs typeface="Arial" panose="020B0604020202020204" pitchFamily="34" charset="0"/>
            </a:endParaRPr>
          </a:p>
          <a:p>
            <a:pPr marL="0" indent="0">
              <a:buNone/>
            </a:pPr>
            <a:endParaRPr lang="en-US" dirty="0"/>
          </a:p>
        </p:txBody>
      </p:sp>
      <p:sp>
        <p:nvSpPr>
          <p:cNvPr id="2" name="Rectangle 1">
            <a:extLst>
              <a:ext uri="{FF2B5EF4-FFF2-40B4-BE49-F238E27FC236}">
                <a16:creationId xmlns:a16="http://schemas.microsoft.com/office/drawing/2014/main" id="{43CAB661-C7B1-DE5E-087B-CBCBB42F1B6D}"/>
              </a:ext>
            </a:extLst>
          </p:cNvPr>
          <p:cNvSpPr/>
          <p:nvPr/>
        </p:nvSpPr>
        <p:spPr>
          <a:xfrm>
            <a:off x="1137536" y="4535340"/>
            <a:ext cx="362607" cy="220718"/>
          </a:xfrm>
          <a:prstGeom prst="rect">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Rectangle 2">
            <a:extLst>
              <a:ext uri="{FF2B5EF4-FFF2-40B4-BE49-F238E27FC236}">
                <a16:creationId xmlns:a16="http://schemas.microsoft.com/office/drawing/2014/main" id="{1BC26259-157A-0490-9A3E-1A998FEC1BA1}"/>
              </a:ext>
            </a:extLst>
          </p:cNvPr>
          <p:cNvSpPr/>
          <p:nvPr/>
        </p:nvSpPr>
        <p:spPr>
          <a:xfrm>
            <a:off x="1137536" y="5106090"/>
            <a:ext cx="362607" cy="220718"/>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E56EC02B-6BC0-CD64-E5D4-1337C3D0046B}"/>
              </a:ext>
            </a:extLst>
          </p:cNvPr>
          <p:cNvSpPr/>
          <p:nvPr/>
        </p:nvSpPr>
        <p:spPr>
          <a:xfrm>
            <a:off x="1137536" y="5605513"/>
            <a:ext cx="362607" cy="220718"/>
          </a:xfrm>
          <a:prstGeom prst="rect">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7B0286B6-6A7D-3A91-8838-9B112BCEAFE9}"/>
              </a:ext>
            </a:extLst>
          </p:cNvPr>
          <p:cNvSpPr/>
          <p:nvPr/>
        </p:nvSpPr>
        <p:spPr>
          <a:xfrm>
            <a:off x="1137535" y="6163800"/>
            <a:ext cx="362607" cy="220718"/>
          </a:xfrm>
          <a:prstGeom prst="rect">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5">
            <a:extLst>
              <a:ext uri="{FF2B5EF4-FFF2-40B4-BE49-F238E27FC236}">
                <a16:creationId xmlns:a16="http://schemas.microsoft.com/office/drawing/2014/main" id="{17F779C3-47DF-F04C-66C8-F389C4C19ACE}"/>
              </a:ext>
            </a:extLst>
          </p:cNvPr>
          <p:cNvPicPr>
            <a:picLocks noChangeAspect="1"/>
          </p:cNvPicPr>
          <p:nvPr/>
        </p:nvPicPr>
        <p:blipFill>
          <a:blip r:embed="rId2"/>
          <a:stretch>
            <a:fillRect/>
          </a:stretch>
        </p:blipFill>
        <p:spPr>
          <a:xfrm>
            <a:off x="503802" y="811161"/>
            <a:ext cx="8905670" cy="3371095"/>
          </a:xfrm>
          <a:prstGeom prst="rect">
            <a:avLst/>
          </a:prstGeom>
        </p:spPr>
      </p:pic>
    </p:spTree>
    <p:extLst>
      <p:ext uri="{BB962C8B-B14F-4D97-AF65-F5344CB8AC3E}">
        <p14:creationId xmlns:p14="http://schemas.microsoft.com/office/powerpoint/2010/main" val="178840340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TM02900688[[fn=Facet]]</Template>
  <TotalTime>46</TotalTime>
  <Words>1622</Words>
  <Application>Microsoft Office PowerPoint</Application>
  <PresentationFormat>Widescreen</PresentationFormat>
  <Paragraphs>117</Paragraphs>
  <Slides>18</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Aptos</vt:lpstr>
      <vt:lpstr>Arial</vt:lpstr>
      <vt:lpstr>Avenir Next LT Pro</vt:lpstr>
      <vt:lpstr>Calibri</vt:lpstr>
      <vt:lpstr>Trebuchet MS</vt:lpstr>
      <vt:lpstr>Wingdings</vt:lpstr>
      <vt:lpstr>Wingdings 3</vt:lpstr>
      <vt:lpstr>Facet</vt:lpstr>
      <vt:lpstr>  Transforming Infection Prevention Control (IPC) Indicator Tracking with Innovative Spreadsheet Dashboards in Kenya   </vt:lpstr>
      <vt:lpstr>Introduction</vt:lpstr>
      <vt:lpstr>Introduction</vt:lpstr>
      <vt:lpstr>Literature Review</vt:lpstr>
      <vt:lpstr>Justification</vt:lpstr>
      <vt:lpstr>Study Aim</vt:lpstr>
      <vt:lpstr>Method</vt:lpstr>
      <vt:lpstr>PowerPoint Presentation</vt:lpstr>
      <vt:lpstr>Dashboard and Colour codes configuration </vt:lpstr>
      <vt:lpstr>Action plan tab</vt:lpstr>
      <vt:lpstr>Dashboard Turn around time monitoring </vt:lpstr>
      <vt:lpstr>Sustaining the Gains: Dashboard Efficiency in IPC Indicators Monitoring</vt:lpstr>
      <vt:lpstr>Data Protection and Back up</vt:lpstr>
      <vt:lpstr>Discussion</vt:lpstr>
      <vt:lpstr>Recommendations</vt:lpstr>
      <vt:lpstr>References</vt:lpstr>
      <vt:lpstr>"You can have data without information, but you cannot have information without data."  – Daniel Keys Moran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Nicholas _Webmaster Kenya</dc:creator>
  <cp:lastModifiedBy>ann.kamuyu</cp:lastModifiedBy>
  <cp:revision>3</cp:revision>
  <dcterms:created xsi:type="dcterms:W3CDTF">2024-08-06T05:45:52Z</dcterms:created>
  <dcterms:modified xsi:type="dcterms:W3CDTF">2025-09-14T02:52:51Z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af03ff0-41c5-4c41-b55e-fabb8fae94be_Enabled">
    <vt:lpwstr>true</vt:lpwstr>
  </property>
  <property fmtid="{D5CDD505-2E9C-101B-9397-08002B2CF9AE}" pid="3" name="MSIP_Label_8af03ff0-41c5-4c41-b55e-fabb8fae94be_SetDate">
    <vt:lpwstr>2024-08-06T10:29:09Z</vt:lpwstr>
  </property>
  <property fmtid="{D5CDD505-2E9C-101B-9397-08002B2CF9AE}" pid="4" name="MSIP_Label_8af03ff0-41c5-4c41-b55e-fabb8fae94be_Method">
    <vt:lpwstr>Privileged</vt:lpwstr>
  </property>
  <property fmtid="{D5CDD505-2E9C-101B-9397-08002B2CF9AE}" pid="5" name="MSIP_Label_8af03ff0-41c5-4c41-b55e-fabb8fae94be_Name">
    <vt:lpwstr>8af03ff0-41c5-4c41-b55e-fabb8fae94be</vt:lpwstr>
  </property>
  <property fmtid="{D5CDD505-2E9C-101B-9397-08002B2CF9AE}" pid="6" name="MSIP_Label_8af03ff0-41c5-4c41-b55e-fabb8fae94be_SiteId">
    <vt:lpwstr>9ce70869-60db-44fd-abe8-d2767077fc8f</vt:lpwstr>
  </property>
  <property fmtid="{D5CDD505-2E9C-101B-9397-08002B2CF9AE}" pid="7" name="MSIP_Label_8af03ff0-41c5-4c41-b55e-fabb8fae94be_ActionId">
    <vt:lpwstr>48e1dc72-f33f-487e-af04-39efe7ddefd0</vt:lpwstr>
  </property>
  <property fmtid="{D5CDD505-2E9C-101B-9397-08002B2CF9AE}" pid="8" name="MSIP_Label_8af03ff0-41c5-4c41-b55e-fabb8fae94be_ContentBits">
    <vt:lpwstr>0</vt:lpwstr>
  </property>
</Properties>
</file>